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7" r:id="rId22"/>
    <p:sldId id="308" r:id="rId23"/>
    <p:sldId id="309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8" r:id="rId42"/>
    <p:sldId id="295" r:id="rId43"/>
    <p:sldId id="294" r:id="rId44"/>
    <p:sldId id="296" r:id="rId45"/>
    <p:sldId id="297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1752600" cy="5562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47800" y="152400"/>
            <a:ext cx="5105400" cy="5562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47800" y="16764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764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6EDCD67-197A-46B8-89A3-F66AA8197E47}" type="datetimeFigureOut">
              <a:rPr lang="es-GT" smtClean="0"/>
              <a:pPr/>
              <a:t>24/02/2013</a:t>
            </a:fld>
            <a:endParaRPr 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67BBD6-3062-49EF-B07B-A5F1EB0281D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cos\Documents\VARIOS\Respaldo%20Pendrive\Mis%20Documentos\MINISTERIOS%20PERSONALES\Entrenamiento%20laico\Evangelistas%20Laicos\SECRETOS%20DE%20DANIEL\estatua.m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cos\Documents\VARIOS\Respaldo%20Pendrive\Mis%20Documentos\MINISTERIOS%20PERSONALES\Entrenamiento%20laico\Evangelistas%20Laicos\SECRETOS%20DE%20DANIEL\Estatua%201.m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cos\Documents\VARIOS\Respaldo%20Pendrive\Mis%20Documentos\MINISTERIOS%20PERSONALES\Entrenamiento%20laico\Evangelistas%20Laicos\SECRETOS%20DE%20DANIEL\Estatua%203.m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643998" cy="1485912"/>
          </a:xfrm>
        </p:spPr>
        <p:txBody>
          <a:bodyPr>
            <a:normAutofit fontScale="90000"/>
          </a:bodyPr>
          <a:lstStyle/>
          <a:p>
            <a:pPr algn="ctr"/>
            <a: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  <a:t>SECRETOS DE DANIEL</a:t>
            </a:r>
            <a:b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</a:br>
            <a:r>
              <a:rPr lang="es-GT" b="1" i="1" dirty="0" smtClean="0">
                <a:solidFill>
                  <a:srgbClr val="FFFF00"/>
                </a:solidFill>
                <a:latin typeface="Batik Regular" pitchFamily="2" charset="0"/>
              </a:rPr>
              <a:t>tema 2</a:t>
            </a:r>
            <a: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  <a:t/>
            </a:r>
            <a:b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</a:br>
            <a:endParaRPr lang="es-GT" sz="6000" b="1" i="1" dirty="0">
              <a:solidFill>
                <a:srgbClr val="FFFF00"/>
              </a:solidFill>
              <a:latin typeface="Batik Regular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8358246" cy="107157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/>
            <a:r>
              <a:rPr lang="es-GT" sz="4000" b="1" i="1" dirty="0" smtClean="0">
                <a:solidFill>
                  <a:schemeClr val="tx2"/>
                </a:solidFill>
                <a:latin typeface="Arnprior" pitchFamily="2" charset="0"/>
              </a:rPr>
              <a:t>“</a:t>
            </a:r>
            <a:r>
              <a:rPr lang="es-GT" sz="5800" b="1" i="1" dirty="0" smtClean="0">
                <a:solidFill>
                  <a:schemeClr val="tx2"/>
                </a:solidFill>
                <a:latin typeface="Blue Highway Linocut" pitchFamily="2" charset="0"/>
              </a:rPr>
              <a:t>SE ESTABLECE EL REINO DE DIOS”</a:t>
            </a:r>
            <a:endParaRPr lang="es-GT" sz="4300" b="1" i="1" dirty="0">
              <a:solidFill>
                <a:schemeClr val="tx2"/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285861"/>
            <a:ext cx="3502844" cy="5010604"/>
          </a:xfrm>
        </p:spPr>
        <p:txBody>
          <a:bodyPr>
            <a:noAutofit/>
          </a:bodyPr>
          <a:lstStyle/>
          <a:p>
            <a:r>
              <a:rPr lang="es-GT" sz="3000" b="1" dirty="0" smtClean="0"/>
              <a:t>Los asirios y los babilonios eran bien conocidos por su crueldad</a:t>
            </a:r>
          </a:p>
          <a:p>
            <a:r>
              <a:rPr lang="es-GT" sz="3000" b="1" dirty="0" smtClean="0"/>
              <a:t>Cortar en pedazos los cuerpos de los enemigos y quemar sus casas era una práctica común entre ellos</a:t>
            </a:r>
            <a:endParaRPr lang="es-GT" sz="3000" b="1" dirty="0"/>
          </a:p>
        </p:txBody>
      </p:sp>
      <p:pic>
        <p:nvPicPr>
          <p:cNvPr id="7170" name="Picture 2" descr="C:\Users\rudy mendez\Documents\FIGURAS\DANIEL\danie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571611"/>
            <a:ext cx="3643338" cy="5072099"/>
          </a:xfrm>
        </p:spPr>
        <p:txBody>
          <a:bodyPr>
            <a:noAutofit/>
          </a:bodyPr>
          <a:lstStyle/>
          <a:p>
            <a:r>
              <a:rPr lang="es-GT" sz="2900" b="1" dirty="0" smtClean="0"/>
              <a:t>El rey no está dispuesto a perdonar a nadie</a:t>
            </a:r>
          </a:p>
          <a:p>
            <a:r>
              <a:rPr lang="es-GT" sz="2900" b="1" dirty="0" smtClean="0"/>
              <a:t>Si los caldeos son charlatanes y mentirosos, el rey hará que todos  sean ejecutados.</a:t>
            </a:r>
          </a:p>
          <a:p>
            <a:r>
              <a:rPr lang="es-GT" sz="2900" b="1" dirty="0" smtClean="0"/>
              <a:t>Todos, incluyendo a Daniel</a:t>
            </a:r>
            <a:endParaRPr lang="es-GT" sz="2900" b="1" dirty="0"/>
          </a:p>
        </p:txBody>
      </p:sp>
      <p:pic>
        <p:nvPicPr>
          <p:cNvPr id="6146" name="Picture 2" descr="C:\Users\rudy mendez\Documents\FIGURAS\DANIEL\danie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b="1" i="1" dirty="0" smtClean="0"/>
              <a:t>Oración por un secreto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571612"/>
            <a:ext cx="3357586" cy="5286387"/>
          </a:xfrm>
        </p:spPr>
        <p:txBody>
          <a:bodyPr>
            <a:normAutofit/>
          </a:bodyPr>
          <a:lstStyle/>
          <a:p>
            <a:r>
              <a:rPr lang="es-GT" sz="3200" b="1" dirty="0" smtClean="0"/>
              <a:t>Daniel responde a la ira del rey “sabia y prudentemente”(v.14)</a:t>
            </a:r>
          </a:p>
          <a:p>
            <a:r>
              <a:rPr lang="es-GT" sz="3200" b="1" dirty="0" smtClean="0"/>
              <a:t>Daniel se retira con su amigos y ora al “Dios del cielo” (v.18)</a:t>
            </a:r>
          </a:p>
        </p:txBody>
      </p:sp>
      <p:pic>
        <p:nvPicPr>
          <p:cNvPr id="10242" name="Picture 2" descr="C:\Users\rudy mendez\Documents\FIGURAS\DANIEL\danie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b="1" i="1" dirty="0" smtClean="0"/>
              <a:t>Oración por un secreto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428737"/>
            <a:ext cx="3502844" cy="5429264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Es un grito de súplica que espera una respuesta</a:t>
            </a:r>
          </a:p>
          <a:p>
            <a:r>
              <a:rPr lang="es-GT" b="1" dirty="0" smtClean="0"/>
              <a:t>Una muerte inminente le espera a Daniel y sus compañeros</a:t>
            </a:r>
          </a:p>
          <a:p>
            <a:r>
              <a:rPr lang="es-GT" b="1" dirty="0" smtClean="0"/>
              <a:t>La oración es un encuentro con una Persona real, con Dios</a:t>
            </a:r>
          </a:p>
          <a:p>
            <a:r>
              <a:rPr lang="es-GT" b="1" dirty="0" smtClean="0"/>
              <a:t>Y el Dios del cielo, responde (v.19)</a:t>
            </a:r>
            <a:endParaRPr lang="es-GT" b="1" dirty="0"/>
          </a:p>
        </p:txBody>
      </p:sp>
      <p:pic>
        <p:nvPicPr>
          <p:cNvPr id="11266" name="Picture 2" descr="C:\Users\rudy mendez\Documents\FIGURAS\DANIEL\danie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b="1" i="1" dirty="0" smtClean="0"/>
              <a:t>Oración por un secreto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428737"/>
            <a:ext cx="3643338" cy="5072098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El “secreto” (v.19) para los caldeos es algo que está guardado en las esferas divinas;</a:t>
            </a:r>
          </a:p>
          <a:p>
            <a:r>
              <a:rPr lang="es-GT" b="1" dirty="0" smtClean="0"/>
              <a:t>Para Daniel es algo revelado por el Dios del cielo</a:t>
            </a:r>
          </a:p>
          <a:p>
            <a:r>
              <a:rPr lang="es-GT" b="1" dirty="0" smtClean="0"/>
              <a:t>Dios  no permanece aislado e indiferente a los acontecimientos humanos</a:t>
            </a:r>
            <a:endParaRPr lang="es-GT" b="1" dirty="0"/>
          </a:p>
        </p:txBody>
      </p:sp>
      <p:pic>
        <p:nvPicPr>
          <p:cNvPr id="5" name="Picture 2" descr="C:\Users\rudy mendez\Pictures\IMÁGENES BIBLIA\cristiana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571900" cy="4518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b="1" i="1" dirty="0" smtClean="0"/>
              <a:t>Oración por un secreto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GT" sz="3200" b="1" dirty="0" smtClean="0"/>
              <a:t>El Dios del cielo no solo controla la historia sino también revela los secretos</a:t>
            </a:r>
          </a:p>
          <a:p>
            <a:r>
              <a:rPr lang="es-GT" sz="3200" b="1" dirty="0" smtClean="0"/>
              <a:t>Es el Dios que desciende y se comunica con su pueblo</a:t>
            </a:r>
            <a:endParaRPr lang="es-GT" sz="3200" b="1" dirty="0"/>
          </a:p>
        </p:txBody>
      </p:sp>
      <p:pic>
        <p:nvPicPr>
          <p:cNvPr id="5" name="Picture 2" descr="C:\Users\rudy mendez\Pictures\IMÁGENES BIBLIA\cristiana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89" y="1605188"/>
            <a:ext cx="3700657" cy="4681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b="1" i="1" dirty="0" smtClean="0"/>
              <a:t>Oración por un secreto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643050"/>
            <a:ext cx="3502844" cy="4653414"/>
          </a:xfrm>
        </p:spPr>
        <p:txBody>
          <a:bodyPr>
            <a:normAutofit/>
          </a:bodyPr>
          <a:lstStyle/>
          <a:p>
            <a:r>
              <a:rPr lang="es-GT" b="1" dirty="0" smtClean="0"/>
              <a:t>Una vez concedido el pedido, Daniel ahora da las gracias (v.20-23)</a:t>
            </a:r>
          </a:p>
          <a:p>
            <a:r>
              <a:rPr lang="es-GT" b="1" dirty="0" smtClean="0"/>
              <a:t>La revelación es un favor divino; Dios quiere revelar el destino mismo del mundo entero (v. 28)</a:t>
            </a:r>
          </a:p>
          <a:p>
            <a:endParaRPr lang="es-GT" dirty="0"/>
          </a:p>
        </p:txBody>
      </p:sp>
      <p:pic>
        <p:nvPicPr>
          <p:cNvPr id="12290" name="Picture 2" descr="C:\Users\rudy mendez\Documents\FIGURAS\DANIEL\danie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b="1" i="1" dirty="0" smtClean="0"/>
              <a:t>Oración por un secreto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770501"/>
            <a:ext cx="3431406" cy="4873209"/>
          </a:xfrm>
        </p:spPr>
        <p:txBody>
          <a:bodyPr>
            <a:normAutofit lnSpcReduction="10000"/>
          </a:bodyPr>
          <a:lstStyle/>
          <a:p>
            <a:r>
              <a:rPr lang="es-GT" sz="3200" b="1" dirty="0" smtClean="0"/>
              <a:t>La oración es ofrecida para que se haga la voluntad de Dios</a:t>
            </a:r>
          </a:p>
          <a:p>
            <a:r>
              <a:rPr lang="es-GT" sz="3200" b="1" dirty="0" smtClean="0"/>
              <a:t>El sueño profético de Nabucodonosor, anuncia el Reino de Dios</a:t>
            </a:r>
            <a:endParaRPr lang="es-GT" sz="3200" b="1" dirty="0"/>
          </a:p>
        </p:txBody>
      </p:sp>
      <p:pic>
        <p:nvPicPr>
          <p:cNvPr id="13314" name="Picture 2" descr="C:\Users\rudy mendez\Documents\FIGURAS\DANIEL\b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0736"/>
          </a:xfrm>
        </p:spPr>
        <p:txBody>
          <a:bodyPr/>
          <a:lstStyle/>
          <a:p>
            <a:pPr algn="ctr"/>
            <a:r>
              <a:rPr lang="es-GT" sz="4400" b="1" i="1" dirty="0" smtClean="0"/>
              <a:t>El sueño de los reinos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500174"/>
            <a:ext cx="3643338" cy="5214975"/>
          </a:xfrm>
        </p:spPr>
        <p:txBody>
          <a:bodyPr>
            <a:normAutofit fontScale="85000" lnSpcReduction="20000"/>
          </a:bodyPr>
          <a:lstStyle/>
          <a:p>
            <a:r>
              <a:rPr lang="es-GT" b="1" dirty="0" smtClean="0"/>
              <a:t>El primer “</a:t>
            </a:r>
            <a:r>
              <a:rPr lang="es-GT" b="1" i="1" dirty="0" smtClean="0"/>
              <a:t>tú</a:t>
            </a:r>
            <a:r>
              <a:rPr lang="es-GT" b="1" dirty="0" smtClean="0"/>
              <a:t> </a:t>
            </a:r>
            <a:r>
              <a:rPr lang="es-GT" b="1" i="1" dirty="0" smtClean="0"/>
              <a:t>veías</a:t>
            </a:r>
            <a:r>
              <a:rPr lang="es-GT" b="1" dirty="0" smtClean="0"/>
              <a:t>”(Dan.2: 31)… presenta una estatua de proporciones gigantescas, de cuatro metales de valor decreciente</a:t>
            </a:r>
          </a:p>
          <a:p>
            <a:r>
              <a:rPr lang="es-GT" b="1" dirty="0" smtClean="0"/>
              <a:t>El segundo “</a:t>
            </a:r>
            <a:r>
              <a:rPr lang="es-GT" b="1" i="1" dirty="0" smtClean="0"/>
              <a:t>estabas</a:t>
            </a:r>
            <a:r>
              <a:rPr lang="es-GT" b="1" dirty="0" smtClean="0"/>
              <a:t> </a:t>
            </a:r>
            <a:r>
              <a:rPr lang="es-GT" b="1" i="1" dirty="0" smtClean="0"/>
              <a:t>mirando</a:t>
            </a:r>
            <a:r>
              <a:rPr lang="es-GT" b="1" dirty="0" smtClean="0"/>
              <a:t>” (v.34)… presenta la destrucción de la estatua por parte de una piedra(roca) que se convierte en una inmensa montaña que llena toda la tierra (v.35)</a:t>
            </a:r>
            <a:endParaRPr lang="es-GT" b="1" dirty="0"/>
          </a:p>
        </p:txBody>
      </p:sp>
      <p:pic>
        <p:nvPicPr>
          <p:cNvPr id="14338" name="Picture 2" descr="C:\Users\rudy mendez\Documents\FIGURAS\DANIEL\0601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1" y="1312238"/>
            <a:ext cx="3836669" cy="511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571613"/>
            <a:ext cx="3431406" cy="5286388"/>
          </a:xfrm>
        </p:spPr>
        <p:txBody>
          <a:bodyPr>
            <a:normAutofit lnSpcReduction="10000"/>
          </a:bodyPr>
          <a:lstStyle/>
          <a:p>
            <a:r>
              <a:rPr lang="es-GT" sz="3000" b="1" dirty="0" smtClean="0"/>
              <a:t>El sueño mira más allá de Nabucodonosor y su reino, y así se extiende del presente al futuro, hasta el fin</a:t>
            </a:r>
          </a:p>
          <a:p>
            <a:r>
              <a:rPr lang="es-GT" sz="3000" b="1" dirty="0" smtClean="0"/>
              <a:t>Hoy es posible seguir la historia en retrospectiva y corroborarla</a:t>
            </a:r>
          </a:p>
        </p:txBody>
      </p:sp>
      <p:pic>
        <p:nvPicPr>
          <p:cNvPr id="15362" name="Picture 2" descr="C:\Users\rudy mendez\Documents\FIGURAS\DANIEL\0601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4487862" cy="386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800" b="1" i="1" dirty="0" smtClean="0"/>
              <a:t>Introducción</a:t>
            </a:r>
            <a:endParaRPr lang="es-GT" sz="4800" b="1" i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142976" y="1676400"/>
            <a:ext cx="3733824" cy="461012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Tres años han pasado desde la llegada de los cautivos de Jerusalén</a:t>
            </a:r>
          </a:p>
          <a:p>
            <a:r>
              <a:rPr lang="es-GT" b="1" dirty="0" smtClean="0"/>
              <a:t>Daniel y sus compañeros se acaban de graduar</a:t>
            </a:r>
          </a:p>
          <a:p>
            <a:r>
              <a:rPr lang="es-GT" b="1" dirty="0" smtClean="0"/>
              <a:t>Han pasado con mucho éxito el examen del rey</a:t>
            </a:r>
          </a:p>
          <a:p>
            <a:r>
              <a:rPr lang="es-GT" b="1" dirty="0" smtClean="0"/>
              <a:t>Ahora pertenecen a la clase de los “caldeos”</a:t>
            </a:r>
            <a:endParaRPr lang="es-GT" b="1" dirty="0"/>
          </a:p>
        </p:txBody>
      </p:sp>
      <p:pic>
        <p:nvPicPr>
          <p:cNvPr id="1026" name="Picture 2" descr="C:\Users\rudy mendez\Documents\FIGURAS\DANIEL\0601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1" y="1598080"/>
            <a:ext cx="3622355" cy="4831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643051"/>
            <a:ext cx="3786214" cy="521495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La cultura del antiguo Cercano Oriente utilizaba la estatua de un ser humano para representar </a:t>
            </a:r>
            <a:r>
              <a:rPr lang="es-GT" b="1" u="sng" dirty="0" smtClean="0"/>
              <a:t>el destino de la humanidad</a:t>
            </a:r>
          </a:p>
          <a:p>
            <a:r>
              <a:rPr lang="es-GT" b="1" dirty="0" smtClean="0"/>
              <a:t>El sueño sugiere </a:t>
            </a:r>
            <a:r>
              <a:rPr lang="es-GT" b="1" i="1" dirty="0" smtClean="0"/>
              <a:t>dos órdenes</a:t>
            </a:r>
            <a:r>
              <a:rPr lang="es-GT" b="1" dirty="0" smtClean="0"/>
              <a:t>: el ORDEN TERRENAL de los metales (41 palabras hebreas) y el ORDEN DE LA PIEDRA (49 palabras)</a:t>
            </a:r>
            <a:endParaRPr lang="es-GT" b="1" dirty="0"/>
          </a:p>
        </p:txBody>
      </p:sp>
      <p:pic>
        <p:nvPicPr>
          <p:cNvPr id="16386" name="Picture 2" descr="C:\Users\rudy mendez\Documents\FIGURAS\DANIEL\06021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5"/>
            <a:ext cx="3857652" cy="514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tatua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tatua 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tatua 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06902" y="1071546"/>
            <a:ext cx="8156448" cy="128588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GT" sz="8000" dirty="0" smtClean="0"/>
              <a:t>La estatua</a:t>
            </a:r>
            <a:endParaRPr lang="es-GT" sz="8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800" b="1" i="1" dirty="0" smtClean="0"/>
              <a:t>1.</a:t>
            </a:r>
            <a:r>
              <a:rPr lang="es-GT" sz="4800" dirty="0" smtClean="0"/>
              <a:t> </a:t>
            </a:r>
            <a:r>
              <a:rPr lang="es-GT" sz="4800" b="1" i="1" dirty="0" smtClean="0"/>
              <a:t>La cabeza de oro</a:t>
            </a:r>
            <a:endParaRPr lang="es-GT" sz="4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676400"/>
            <a:ext cx="3733824" cy="4038600"/>
          </a:xfrm>
        </p:spPr>
        <p:txBody>
          <a:bodyPr/>
          <a:lstStyle/>
          <a:p>
            <a:r>
              <a:rPr lang="es-GT" b="1" dirty="0" smtClean="0"/>
              <a:t>Los metales se enumeran en orden descendente, de la cabeza a los pies </a:t>
            </a:r>
          </a:p>
          <a:p>
            <a:r>
              <a:rPr lang="es-GT" b="1" dirty="0" smtClean="0"/>
              <a:t>Los acontecimientos son sucesivos por el proceso destructivo de la piedra, </a:t>
            </a:r>
          </a:p>
          <a:p>
            <a:r>
              <a:rPr lang="es-GT" b="1" dirty="0" smtClean="0"/>
              <a:t>Se insinúa una </a:t>
            </a:r>
            <a:r>
              <a:rPr lang="es-GT" b="1" i="1" u="sng" dirty="0" smtClean="0"/>
              <a:t>progresión cronológica</a:t>
            </a:r>
            <a:endParaRPr lang="es-GT" b="1" i="1" u="sng" dirty="0"/>
          </a:p>
        </p:txBody>
      </p:sp>
      <p:pic>
        <p:nvPicPr>
          <p:cNvPr id="17410" name="Picture 2" descr="C:\Users\rudy mendez\Documents\FIGURAS\DANIEL\danie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00240"/>
            <a:ext cx="4357686" cy="376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770501"/>
            <a:ext cx="3717158" cy="4873209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La </a:t>
            </a:r>
            <a:r>
              <a:rPr lang="es-GT" b="1" i="1" dirty="0" smtClean="0"/>
              <a:t>“cabeza” </a:t>
            </a:r>
            <a:r>
              <a:rPr lang="es-GT" b="1" dirty="0" smtClean="0"/>
              <a:t>en hebreo y arameo significa </a:t>
            </a:r>
            <a:r>
              <a:rPr lang="es-GT" b="1" i="1" dirty="0" smtClean="0"/>
              <a:t>“comienzo” o “primero”</a:t>
            </a:r>
          </a:p>
          <a:p>
            <a:r>
              <a:rPr lang="es-GT" b="1" dirty="0" smtClean="0"/>
              <a:t>El oro era el metal más popular en Babilonia (v. 37, 38)</a:t>
            </a:r>
          </a:p>
          <a:p>
            <a:r>
              <a:rPr lang="es-GT" b="1" dirty="0" err="1" smtClean="0"/>
              <a:t>Eze</a:t>
            </a:r>
            <a:r>
              <a:rPr lang="es-GT" b="1" dirty="0" smtClean="0"/>
              <a:t>. 26: 7, aplica el título “rey de reyes” a Nabucodonosor</a:t>
            </a:r>
          </a:p>
          <a:p>
            <a:r>
              <a:rPr lang="es-GT" b="1" dirty="0" smtClean="0"/>
              <a:t>El imperio llamaba al rey de Babilonia de esta manera</a:t>
            </a:r>
            <a:endParaRPr lang="es-GT" b="1" dirty="0"/>
          </a:p>
        </p:txBody>
      </p:sp>
      <p:pic>
        <p:nvPicPr>
          <p:cNvPr id="18434" name="Picture 2" descr="C:\Users\rudy mendez\Documents\FIGURAS\DANIEL\danie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770501"/>
            <a:ext cx="3502844" cy="4801771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La visión le recuerda a Nabucodonosor su dependencia de Dios</a:t>
            </a:r>
          </a:p>
          <a:p>
            <a:r>
              <a:rPr lang="es-GT" b="1" dirty="0" smtClean="0"/>
              <a:t>El poder que posee implica una responsabilidad </a:t>
            </a:r>
          </a:p>
          <a:p>
            <a:r>
              <a:rPr lang="es-GT" b="1" dirty="0" smtClean="0"/>
              <a:t> Es algo que se le da como un regalo, no como algo inherente a él</a:t>
            </a:r>
            <a:endParaRPr lang="es-GT" b="1" dirty="0"/>
          </a:p>
        </p:txBody>
      </p:sp>
      <p:pic>
        <p:nvPicPr>
          <p:cNvPr id="19458" name="Picture 2" descr="C:\Users\rudy mendez\Documents\FIGURAS\DANIEL\danie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428737"/>
            <a:ext cx="3857652" cy="4867728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La profecía abarca más que la persona del rey Nabucodonosor, abarca al reino (v. 39, 44)</a:t>
            </a:r>
          </a:p>
          <a:p>
            <a:r>
              <a:rPr lang="es-GT" sz="3200" b="1" dirty="0" smtClean="0"/>
              <a:t>La “cabeza de oro” representa al reino de Babilonia (605-539 AC)</a:t>
            </a:r>
            <a:endParaRPr lang="es-GT" sz="3200" b="1" dirty="0"/>
          </a:p>
        </p:txBody>
      </p:sp>
      <p:pic>
        <p:nvPicPr>
          <p:cNvPr id="20482" name="Picture 2" descr="C:\Users\rudy mendez\Documents\FIGURAS\DANIEL\0611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802885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000" b="1" i="1" dirty="0" smtClean="0"/>
              <a:t>2. El pecho y los brazos de plata</a:t>
            </a:r>
            <a:endParaRPr lang="es-GT" sz="40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676400"/>
            <a:ext cx="3733824" cy="4681558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Después de Babilonia viene otro imperio, inferior a su predecesor(v. 39)</a:t>
            </a:r>
          </a:p>
          <a:p>
            <a:r>
              <a:rPr lang="es-GT" b="1" dirty="0" smtClean="0"/>
              <a:t>El reino subsiguiente es el de los Medos y Persas (5: 28)</a:t>
            </a:r>
          </a:p>
          <a:p>
            <a:r>
              <a:rPr lang="es-GT" b="1" dirty="0" smtClean="0"/>
              <a:t>A pesar de un campo geográfico más amplio, este reino fue inferior culturalmente</a:t>
            </a:r>
          </a:p>
          <a:p>
            <a:endParaRPr lang="es-GT" b="1" dirty="0"/>
          </a:p>
        </p:txBody>
      </p:sp>
      <p:pic>
        <p:nvPicPr>
          <p:cNvPr id="1026" name="Picture 2" descr="C:\Users\rudy mendez\Documents\FIGURAS\DANIEL\danie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81622"/>
            <a:ext cx="4286248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214414" y="1676400"/>
            <a:ext cx="3571900" cy="4610120"/>
          </a:xfrm>
        </p:spPr>
        <p:txBody>
          <a:bodyPr>
            <a:normAutofit fontScale="85000" lnSpcReduction="10000"/>
          </a:bodyPr>
          <a:lstStyle/>
          <a:p>
            <a:r>
              <a:rPr lang="es-GT" b="1" dirty="0" smtClean="0"/>
              <a:t>Ocurre ahora un acontecimiento de grandes repercusiones</a:t>
            </a:r>
          </a:p>
          <a:p>
            <a:r>
              <a:rPr lang="es-GT" b="1" dirty="0" smtClean="0"/>
              <a:t>El rey Nabucodonosor tiene un sueño que lo deja sumido en la confusión</a:t>
            </a:r>
          </a:p>
          <a:p>
            <a:r>
              <a:rPr lang="es-GT" b="1" dirty="0" smtClean="0"/>
              <a:t>En Babilonia se recibían los sueños como  si fueran MENSAJES DIVINOS</a:t>
            </a:r>
          </a:p>
          <a:p>
            <a:endParaRPr lang="es-GT" b="1" dirty="0"/>
          </a:p>
        </p:txBody>
      </p:sp>
      <p:pic>
        <p:nvPicPr>
          <p:cNvPr id="2050" name="Picture 2" descr="C:\Users\rudy mendez\Documents\FIGURAS\DANIEL\danie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4214810" cy="3332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676400"/>
            <a:ext cx="3500462" cy="4538682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Los conquistadores medos y persas adoptaron la civilización babilónica, la más compleja y adelantada de ese entonces</a:t>
            </a:r>
          </a:p>
          <a:p>
            <a:r>
              <a:rPr lang="es-GT" b="1" dirty="0" smtClean="0"/>
              <a:t>Los persas utilizaban la plata como moneda y en su sistema tributario</a:t>
            </a:r>
          </a:p>
          <a:p>
            <a:r>
              <a:rPr lang="es-GT" b="1" dirty="0" smtClean="0"/>
              <a:t>Va del 539-331 AC</a:t>
            </a:r>
            <a:endParaRPr lang="es-GT" b="1" dirty="0"/>
          </a:p>
        </p:txBody>
      </p:sp>
      <p:pic>
        <p:nvPicPr>
          <p:cNvPr id="2050" name="Picture 2" descr="C:\Users\rudy mendez\Documents\FIGURAS\DANIEL\danie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426464"/>
          </a:xfrm>
        </p:spPr>
        <p:txBody>
          <a:bodyPr/>
          <a:lstStyle/>
          <a:p>
            <a:pPr algn="ctr"/>
            <a:r>
              <a:rPr lang="es-GT" b="1" i="1" dirty="0" smtClean="0"/>
              <a:t>3. El vientre y los muslos de bronce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428736"/>
            <a:ext cx="3429024" cy="4786346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El bronce simboliza el poder conquistador de Grecia</a:t>
            </a:r>
          </a:p>
          <a:p>
            <a:r>
              <a:rPr lang="es-GT" b="1" dirty="0" smtClean="0"/>
              <a:t>Este metal era una especialidad griega</a:t>
            </a:r>
          </a:p>
          <a:p>
            <a:r>
              <a:rPr lang="es-GT" b="1" dirty="0" smtClean="0"/>
              <a:t>El ejército griego empleaba especialmente el bronce en su armadura (yelmos, escudos, armas)</a:t>
            </a:r>
            <a:endParaRPr lang="es-GT" b="1" dirty="0"/>
          </a:p>
        </p:txBody>
      </p:sp>
      <p:pic>
        <p:nvPicPr>
          <p:cNvPr id="21506" name="Picture 2" descr="C:\Users\rudy mendez\Documents\FIGURAS\DANIEL\danie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i="1" dirty="0" smtClean="0"/>
              <a:t>4.Las piernas de hierro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770501"/>
            <a:ext cx="4217224" cy="4801771"/>
          </a:xfrm>
        </p:spPr>
        <p:txBody>
          <a:bodyPr>
            <a:normAutofit fontScale="92500" lnSpcReduction="10000"/>
          </a:bodyPr>
          <a:lstStyle/>
          <a:p>
            <a:r>
              <a:rPr lang="es-GT" dirty="0" smtClean="0"/>
              <a:t>El bronce para los griegos era como el hierro para los romanos</a:t>
            </a:r>
          </a:p>
          <a:p>
            <a:r>
              <a:rPr lang="es-GT" dirty="0" smtClean="0"/>
              <a:t>El ejército romano verdaderamente es de hierro (espada, escudo, armadura, yelmo, lanza)</a:t>
            </a:r>
          </a:p>
          <a:p>
            <a:r>
              <a:rPr lang="es-GT" dirty="0" smtClean="0"/>
              <a:t>El hierro también simboliza “fuerza” (v.41) y una conducta que “desmenuza y rompe todas las cosas” (v.40) </a:t>
            </a:r>
            <a:endParaRPr lang="es-GT" dirty="0"/>
          </a:p>
        </p:txBody>
      </p:sp>
      <p:pic>
        <p:nvPicPr>
          <p:cNvPr id="23554" name="Picture 2" descr="C:\Users\rudy mendez\Documents\FIGURAS\DANIEL\danie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85786" y="1428736"/>
            <a:ext cx="3717158" cy="5214973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El bronce insinúa la idea de conquista (v.39)</a:t>
            </a:r>
          </a:p>
          <a:p>
            <a:r>
              <a:rPr lang="es-GT" b="1" dirty="0" smtClean="0"/>
              <a:t>La historia confirma la profecía divina</a:t>
            </a:r>
          </a:p>
          <a:p>
            <a:r>
              <a:rPr lang="es-GT" b="1" dirty="0" smtClean="0"/>
              <a:t>Los ejércitos de Alejandro Magno extendieron sus límites hasta la India y Persia</a:t>
            </a:r>
          </a:p>
          <a:p>
            <a:r>
              <a:rPr lang="es-GT" b="1" dirty="0" smtClean="0"/>
              <a:t>La cultura y el idioma griego se extendieron por todas partes</a:t>
            </a:r>
          </a:p>
          <a:p>
            <a:r>
              <a:rPr lang="es-GT" b="1" dirty="0" smtClean="0"/>
              <a:t>Va del 331  - 168 AC.</a:t>
            </a:r>
            <a:endParaRPr lang="es-GT" b="1" dirty="0"/>
          </a:p>
        </p:txBody>
      </p:sp>
      <p:pic>
        <p:nvPicPr>
          <p:cNvPr id="22531" name="Picture 3" descr="C:\Users\rudy mendez\Documents\FIGURAS\DANIEL\danie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571613"/>
            <a:ext cx="3645720" cy="5072098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La fuerza del imperio romano radicaba en su forma de gobernar</a:t>
            </a:r>
          </a:p>
          <a:p>
            <a:r>
              <a:rPr lang="es-GT" b="1" dirty="0" smtClean="0"/>
              <a:t>Creo una forma de política muy avanzada (fue la primera “República”)</a:t>
            </a:r>
          </a:p>
          <a:p>
            <a:r>
              <a:rPr lang="es-GT" b="1" dirty="0" smtClean="0"/>
              <a:t>Este gobierno mantenía la unidad del imperio y salvaguardaba la paz mundial (la “</a:t>
            </a:r>
            <a:r>
              <a:rPr lang="es-GT" b="1" dirty="0" err="1" smtClean="0"/>
              <a:t>pax</a:t>
            </a:r>
            <a:r>
              <a:rPr lang="es-GT" b="1" dirty="0" smtClean="0"/>
              <a:t> romana”)</a:t>
            </a:r>
            <a:endParaRPr lang="es-GT" b="1" dirty="0"/>
          </a:p>
        </p:txBody>
      </p:sp>
      <p:pic>
        <p:nvPicPr>
          <p:cNvPr id="24578" name="Picture 2" descr="C:\Users\rudy mendez\Documents\FIGURAS\DANIEL\danie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428737"/>
            <a:ext cx="3645720" cy="5429264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Recordamos las victorias aplastantes del ejército romano</a:t>
            </a:r>
          </a:p>
          <a:p>
            <a:r>
              <a:rPr lang="es-GT" b="1" dirty="0" smtClean="0"/>
              <a:t>El dicho histórico de Julio César: “</a:t>
            </a:r>
            <a:r>
              <a:rPr lang="es-GT" b="1" dirty="0" err="1" smtClean="0"/>
              <a:t>Veni</a:t>
            </a:r>
            <a:r>
              <a:rPr lang="es-GT" b="1" dirty="0" smtClean="0"/>
              <a:t>, </a:t>
            </a:r>
            <a:r>
              <a:rPr lang="es-GT" b="1" dirty="0" err="1" smtClean="0"/>
              <a:t>vidi</a:t>
            </a:r>
            <a:r>
              <a:rPr lang="es-GT" b="1" dirty="0" smtClean="0"/>
              <a:t>, </a:t>
            </a:r>
            <a:r>
              <a:rPr lang="es-GT" b="1" dirty="0" err="1" smtClean="0"/>
              <a:t>vici</a:t>
            </a:r>
            <a:r>
              <a:rPr lang="es-GT" b="1" dirty="0" smtClean="0"/>
              <a:t>” (Vine, vi y vencí)</a:t>
            </a:r>
          </a:p>
          <a:p>
            <a:r>
              <a:rPr lang="es-GT" b="1" dirty="0" smtClean="0"/>
              <a:t>La longevidad también es una señal de fuerza</a:t>
            </a:r>
          </a:p>
          <a:p>
            <a:r>
              <a:rPr lang="es-GT" b="1" dirty="0" smtClean="0"/>
              <a:t>El gobierno romano duró 500 años (168 AC – 476 DC)</a:t>
            </a:r>
            <a:endParaRPr lang="es-GT" b="1" dirty="0"/>
          </a:p>
        </p:txBody>
      </p:sp>
      <p:pic>
        <p:nvPicPr>
          <p:cNvPr id="41986" name="Picture 2" descr="C:\Users\rudy mendez\Documents\FIGURAS\DANIEL\danie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214554"/>
            <a:ext cx="4487862" cy="369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58180" cy="1212174"/>
          </a:xfrm>
        </p:spPr>
        <p:txBody>
          <a:bodyPr/>
          <a:lstStyle/>
          <a:p>
            <a:pPr algn="ctr"/>
            <a:r>
              <a:rPr lang="es-GT" b="1" i="1" dirty="0" smtClean="0"/>
              <a:t>Los pies de hierro y barro cocido</a:t>
            </a:r>
            <a:endParaRPr lang="es-GT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676400"/>
            <a:ext cx="3429024" cy="4038600"/>
          </a:xfrm>
        </p:spPr>
        <p:txBody>
          <a:bodyPr/>
          <a:lstStyle/>
          <a:p>
            <a:r>
              <a:rPr lang="es-GT" b="1" dirty="0" smtClean="0"/>
              <a:t>El texto no describe este nuevo reino como separado del de hierro que lo precede</a:t>
            </a:r>
          </a:p>
          <a:p>
            <a:r>
              <a:rPr lang="es-GT" b="1" dirty="0" smtClean="0"/>
              <a:t>Pero al hierro se le añade un nuevo elemento: el barro cocido</a:t>
            </a:r>
            <a:endParaRPr lang="es-GT" b="1" dirty="0"/>
          </a:p>
        </p:txBody>
      </p:sp>
      <p:pic>
        <p:nvPicPr>
          <p:cNvPr id="25602" name="Picture 2" descr="C:\Users\rudy mendez\Documents\FIGURAS\DANIEL\danie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928802"/>
            <a:ext cx="4487862" cy="376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500175"/>
            <a:ext cx="3431406" cy="5357826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Hay aquí </a:t>
            </a:r>
            <a:r>
              <a:rPr lang="es-GT" b="1" i="1" dirty="0" smtClean="0"/>
              <a:t>TRES NIVELES DE SIGNIFICADO:</a:t>
            </a:r>
          </a:p>
          <a:p>
            <a:r>
              <a:rPr lang="es-GT" b="1" i="1" dirty="0" smtClean="0"/>
              <a:t>1. “Será un reino dividido” (v.41).  </a:t>
            </a:r>
            <a:r>
              <a:rPr lang="es-GT" b="1" dirty="0" smtClean="0"/>
              <a:t>Desde la caída de Roma (caracterizada por la unidad), la región de este último imperio está dividida y nunca alcanzará la plena unión, según la profecía</a:t>
            </a:r>
            <a:endParaRPr lang="es-GT" b="1" dirty="0"/>
          </a:p>
        </p:txBody>
      </p:sp>
      <p:pic>
        <p:nvPicPr>
          <p:cNvPr id="26627" name="Picture 3" descr="C:\Users\rudy mendez\Documents\FIGURAS\DANIEL\danie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60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85852" y="1676400"/>
            <a:ext cx="3429024" cy="4610120"/>
          </a:xfrm>
        </p:spPr>
        <p:txBody>
          <a:bodyPr>
            <a:normAutofit fontScale="92500" lnSpcReduction="10000"/>
          </a:bodyPr>
          <a:lstStyle/>
          <a:p>
            <a:r>
              <a:rPr lang="es-GT" b="1" i="1" dirty="0" smtClean="0"/>
              <a:t>2. “Será en parte fuerte y en parte frágil”.  </a:t>
            </a:r>
            <a:r>
              <a:rPr lang="es-GT" b="1" dirty="0" smtClean="0"/>
              <a:t>El hierro es la fuerza y el barro la debilidad.  El reino, ahora dividido, se convierte en una composición heterogénea de elementos débiles y fuertes</a:t>
            </a:r>
            <a:endParaRPr lang="es-GT" b="1" dirty="0"/>
          </a:p>
        </p:txBody>
      </p:sp>
      <p:pic>
        <p:nvPicPr>
          <p:cNvPr id="27651" name="Picture 3" descr="C:\Users\rudy mendez\Documents\FIGURAS\DANIEL\danie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428736"/>
            <a:ext cx="3502844" cy="5143536"/>
          </a:xfrm>
        </p:spPr>
        <p:txBody>
          <a:bodyPr>
            <a:normAutofit/>
          </a:bodyPr>
          <a:lstStyle/>
          <a:p>
            <a:r>
              <a:rPr lang="es-GT" sz="3200" b="1" i="1" dirty="0" smtClean="0"/>
              <a:t>3. “Se mezclarán por medio de alianzas humanas”</a:t>
            </a:r>
            <a:r>
              <a:rPr lang="es-GT" sz="3200" dirty="0" smtClean="0"/>
              <a:t>(v. 43). </a:t>
            </a:r>
            <a:r>
              <a:rPr lang="es-GT" sz="3200" b="1" dirty="0" smtClean="0"/>
              <a:t>La visión describe una prisa para cerrar alianzas que nunca resultan</a:t>
            </a:r>
          </a:p>
        </p:txBody>
      </p:sp>
      <p:pic>
        <p:nvPicPr>
          <p:cNvPr id="28674" name="Picture 2" descr="C:\Users\rudy mendez\Documents\FIGURAS\DANIEL\danie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214414" y="1676400"/>
            <a:ext cx="3429024" cy="4538682"/>
          </a:xfrm>
        </p:spPr>
        <p:txBody>
          <a:bodyPr>
            <a:normAutofit fontScale="92500"/>
          </a:bodyPr>
          <a:lstStyle/>
          <a:p>
            <a:r>
              <a:rPr lang="es-GT" b="1" dirty="0" smtClean="0"/>
              <a:t>“Se perturbó su espíritu” (</a:t>
            </a:r>
            <a:r>
              <a:rPr lang="es-GT" b="1" dirty="0" err="1" smtClean="0"/>
              <a:t>Dan.</a:t>
            </a:r>
            <a:r>
              <a:rPr lang="es-GT" b="1" dirty="0" smtClean="0"/>
              <a:t> 2: 1)</a:t>
            </a:r>
          </a:p>
          <a:p>
            <a:r>
              <a:rPr lang="es-GT" b="1" dirty="0" smtClean="0"/>
              <a:t>Literalmente el v.3 dice: “Mi corazón late por el conocimiento de este sueño” </a:t>
            </a:r>
          </a:p>
          <a:p>
            <a:r>
              <a:rPr lang="es-GT" b="1" dirty="0" smtClean="0"/>
              <a:t>Le interesa el significado y  el contenido del sueño</a:t>
            </a:r>
            <a:endParaRPr lang="es-GT" b="1" dirty="0"/>
          </a:p>
        </p:txBody>
      </p:sp>
      <p:pic>
        <p:nvPicPr>
          <p:cNvPr id="3074" name="Picture 2" descr="C:\Users\rudy mendez\Documents\FIGURAS\DANIEL\danie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500174"/>
            <a:ext cx="3357586" cy="500066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Nunca en la historia humana ha habido tantos intentos mundiales por la unidad</a:t>
            </a:r>
          </a:p>
          <a:p>
            <a:r>
              <a:rPr lang="es-GT" b="1" dirty="0" smtClean="0"/>
              <a:t>Es la característica distintiva de los políticos modernos</a:t>
            </a:r>
          </a:p>
          <a:p>
            <a:r>
              <a:rPr lang="es-GT" b="1" dirty="0" smtClean="0"/>
              <a:t>Pero la alianza más audaz se llama “Nuevo Orden Mundial”</a:t>
            </a:r>
          </a:p>
        </p:txBody>
      </p:sp>
      <p:pic>
        <p:nvPicPr>
          <p:cNvPr id="35842" name="Picture 2" descr="C:\Users\rudy mendez\Pictures\Eventos de los ultimos dias\NEW-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2809" y="2181622"/>
            <a:ext cx="4711191" cy="353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06902" y="1071546"/>
            <a:ext cx="8156448" cy="142876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GT" sz="6000" b="1" i="1" dirty="0" smtClean="0"/>
              <a:t>La piedra</a:t>
            </a:r>
            <a:endParaRPr lang="es-GT" sz="6000" b="1" i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224" y="1571613"/>
            <a:ext cx="3429024" cy="5000660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Entramos a la parte más importante de la visión</a:t>
            </a:r>
          </a:p>
          <a:p>
            <a:r>
              <a:rPr lang="es-GT" b="1" dirty="0" smtClean="0"/>
              <a:t>Ocupa la porción más extensa del sueño del rey</a:t>
            </a:r>
          </a:p>
          <a:p>
            <a:r>
              <a:rPr lang="es-GT" b="1" dirty="0" smtClean="0"/>
              <a:t>Es el  punto hacia el que todo converge</a:t>
            </a:r>
          </a:p>
          <a:p>
            <a:r>
              <a:rPr lang="es-GT" b="1" dirty="0" smtClean="0"/>
              <a:t>Es la segunda parte del sueño</a:t>
            </a:r>
          </a:p>
          <a:p>
            <a:endParaRPr lang="es-GT" dirty="0"/>
          </a:p>
        </p:txBody>
      </p:sp>
      <p:pic>
        <p:nvPicPr>
          <p:cNvPr id="29698" name="Picture 2" descr="C:\Users\rudy mendez\Documents\FIGURAS\DANIEL\danie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487862" cy="4047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770501"/>
            <a:ext cx="3431406" cy="4873209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En la primera parte, los reinos son dados a la humanidad</a:t>
            </a:r>
          </a:p>
          <a:p>
            <a:r>
              <a:rPr lang="es-GT" b="1" dirty="0" smtClean="0"/>
              <a:t>En la segunda parte, el “Dios del cielo establece un reino” (v.44)</a:t>
            </a:r>
          </a:p>
          <a:p>
            <a:r>
              <a:rPr lang="es-GT" b="1" dirty="0" smtClean="0"/>
              <a:t>El segundo reino no se parece en nada al primero y se contrapone a estos en todos los niveles</a:t>
            </a:r>
            <a:endParaRPr lang="es-GT" b="1" dirty="0"/>
          </a:p>
        </p:txBody>
      </p:sp>
      <p:pic>
        <p:nvPicPr>
          <p:cNvPr id="30722" name="Picture 2" descr="C:\Users\rudy mendez\Documents\FIGURAS\DANIEL\danie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60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El material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676400"/>
            <a:ext cx="3429024" cy="4752996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Contrasta la unidad de la piedra con la diversidad de metales de la estatua</a:t>
            </a:r>
          </a:p>
          <a:p>
            <a:r>
              <a:rPr lang="es-GT" b="1" dirty="0" smtClean="0"/>
              <a:t>Corresponde a un solo reino, no a varios</a:t>
            </a:r>
          </a:p>
          <a:p>
            <a:r>
              <a:rPr lang="es-GT" b="1" dirty="0" smtClean="0"/>
              <a:t>La “piedra” en la Biblia se usa en el contexto de la alianza hecha con Dios</a:t>
            </a:r>
            <a:endParaRPr lang="es-GT" b="1" dirty="0"/>
          </a:p>
        </p:txBody>
      </p:sp>
      <p:pic>
        <p:nvPicPr>
          <p:cNvPr id="31746" name="Picture 2" descr="C:\Users\rudy mendez\Documents\FIGURAS\DANIEL\danie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676400"/>
            <a:ext cx="3500462" cy="4752996"/>
          </a:xfrm>
        </p:spPr>
        <p:txBody>
          <a:bodyPr>
            <a:normAutofit fontScale="85000" lnSpcReduction="20000"/>
          </a:bodyPr>
          <a:lstStyle/>
          <a:p>
            <a:r>
              <a:rPr lang="es-GT" b="1" dirty="0" smtClean="0"/>
              <a:t>La piedra se usa para construir el altar, el monumento, el templo, los diez mandamientos</a:t>
            </a:r>
          </a:p>
          <a:p>
            <a:r>
              <a:rPr lang="es-GT" b="1" dirty="0" smtClean="0"/>
              <a:t>La piedra, en su forma bruta, como material de construcción, viene a simbolizar la dimensión divina, y por extensión a Dios mismo y al Mesías (</a:t>
            </a:r>
            <a:r>
              <a:rPr lang="es-GT" b="1" dirty="0" err="1" smtClean="0"/>
              <a:t>Sal.</a:t>
            </a:r>
            <a:r>
              <a:rPr lang="es-GT" b="1" dirty="0" smtClean="0"/>
              <a:t> 118: 22; Isa.28: 16; </a:t>
            </a:r>
            <a:r>
              <a:rPr lang="es-GT" b="1" dirty="0" err="1" smtClean="0"/>
              <a:t>Zac.</a:t>
            </a:r>
            <a:r>
              <a:rPr lang="es-GT" b="1" dirty="0" smtClean="0"/>
              <a:t> 3: 9; </a:t>
            </a:r>
            <a:r>
              <a:rPr lang="es-GT" b="1" dirty="0" err="1" smtClean="0"/>
              <a:t>Hech</a:t>
            </a:r>
            <a:r>
              <a:rPr lang="es-GT" b="1" dirty="0" smtClean="0"/>
              <a:t>. 4: 11)</a:t>
            </a:r>
            <a:endParaRPr lang="es-GT" b="1" dirty="0"/>
          </a:p>
        </p:txBody>
      </p:sp>
      <p:pic>
        <p:nvPicPr>
          <p:cNvPr id="34818" name="Picture 2" descr="C:\Users\rudy mendez\Documents\FIGURAS\DANIEL\danie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928802"/>
            <a:ext cx="4038600" cy="4367662"/>
          </a:xfrm>
        </p:spPr>
        <p:txBody>
          <a:bodyPr>
            <a:normAutofit/>
          </a:bodyPr>
          <a:lstStyle/>
          <a:p>
            <a:r>
              <a:rPr lang="es-GT" sz="3600" b="1" dirty="0" smtClean="0"/>
              <a:t>La piedra simboliza el Reino de Dios, mientras que los metales representan los reinos humanos</a:t>
            </a:r>
            <a:endParaRPr lang="es-GT" sz="3600" b="1" dirty="0"/>
          </a:p>
        </p:txBody>
      </p:sp>
      <p:pic>
        <p:nvPicPr>
          <p:cNvPr id="5" name="Picture 2" descr="C:\Users\rudy mendez\Documents\FIGURAS\DANIEL\b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000240"/>
            <a:ext cx="4487862" cy="389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Sus orígenes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500175"/>
            <a:ext cx="3574282" cy="5357826"/>
          </a:xfrm>
        </p:spPr>
        <p:txBody>
          <a:bodyPr>
            <a:normAutofit fontScale="85000" lnSpcReduction="10000"/>
          </a:bodyPr>
          <a:lstStyle/>
          <a:p>
            <a:r>
              <a:rPr lang="es-GT" b="1" dirty="0" smtClean="0"/>
              <a:t>El reino de la piedra es diferente de los reinos de la estatua por el hecho de que lo erige el Dios del cielo(v.44)</a:t>
            </a:r>
          </a:p>
          <a:p>
            <a:r>
              <a:rPr lang="es-GT" b="1" dirty="0" smtClean="0"/>
              <a:t>Es de lo alto</a:t>
            </a:r>
          </a:p>
          <a:p>
            <a:r>
              <a:rPr lang="es-GT" b="1" dirty="0" smtClean="0"/>
              <a:t>Daniel ve la piedra como una montaña (v.35)</a:t>
            </a:r>
          </a:p>
          <a:p>
            <a:r>
              <a:rPr lang="es-GT" b="1" dirty="0" smtClean="0"/>
              <a:t>El pensamiento babilónico consideraba” la montaña” como el domicilio de los grandes dioses</a:t>
            </a:r>
            <a:endParaRPr lang="es-GT" b="1" dirty="0"/>
          </a:p>
        </p:txBody>
      </p:sp>
      <p:pic>
        <p:nvPicPr>
          <p:cNvPr id="5" name="Picture 2" descr="C:\Users\rudy mendez\Documents\FIGURAS\DANIEL\danie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4286248" cy="3618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357298"/>
            <a:ext cx="3500462" cy="4357702"/>
          </a:xfrm>
        </p:spPr>
        <p:txBody>
          <a:bodyPr/>
          <a:lstStyle/>
          <a:p>
            <a:r>
              <a:rPr lang="es-GT" b="1" dirty="0" smtClean="0"/>
              <a:t>La montaña simboliza a Sión, o Jerusalén (</a:t>
            </a:r>
            <a:r>
              <a:rPr lang="es-GT" b="1" dirty="0" err="1" smtClean="0"/>
              <a:t>Dan.</a:t>
            </a:r>
            <a:r>
              <a:rPr lang="es-GT" b="1" dirty="0" smtClean="0"/>
              <a:t> 9: 16, 20: 11: 45) y por extensión la residencia celestial.</a:t>
            </a:r>
          </a:p>
          <a:p>
            <a:r>
              <a:rPr lang="es-GT" b="1" dirty="0" smtClean="0"/>
              <a:t>La piedra, no solo es de origen divino sino también de naturaleza divina(Isa. 8: 13, 14)</a:t>
            </a:r>
            <a:endParaRPr lang="es-GT" b="1" dirty="0"/>
          </a:p>
        </p:txBody>
      </p:sp>
      <p:pic>
        <p:nvPicPr>
          <p:cNvPr id="5" name="Picture 2" descr="C:\Users\rudy mendez\Documents\FIGURAS\DANIEL\b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71678"/>
            <a:ext cx="4214810" cy="369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Su naturaleza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500175"/>
            <a:ext cx="3714776" cy="5143536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La piedra es arrojada contra la estatua</a:t>
            </a:r>
          </a:p>
          <a:p>
            <a:r>
              <a:rPr lang="es-GT" b="1" dirty="0" smtClean="0"/>
              <a:t>El verbo “herir” (2:35), sugiere una lucha, un conflicto entre los dos órdenes</a:t>
            </a:r>
          </a:p>
          <a:p>
            <a:r>
              <a:rPr lang="es-GT" b="1" dirty="0" smtClean="0"/>
              <a:t>Todos los reinos humanos son “desmenuzados” , destruidos y completamente consumidos (v.44)</a:t>
            </a:r>
          </a:p>
          <a:p>
            <a:r>
              <a:rPr lang="es-GT" b="1" dirty="0" smtClean="0"/>
              <a:t>De ellos no queda rastro alguno</a:t>
            </a:r>
            <a:endParaRPr lang="es-GT" b="1" dirty="0"/>
          </a:p>
        </p:txBody>
      </p:sp>
      <p:pic>
        <p:nvPicPr>
          <p:cNvPr id="5" name="Picture 2" descr="C:\Users\rudy mendez\Documents\FIGURAS\DANIEL\danie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4337590" cy="3618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800" b="1" i="1" dirty="0" smtClean="0"/>
              <a:t>El sueño fugaz</a:t>
            </a:r>
            <a:endParaRPr lang="es-GT" sz="4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500175"/>
            <a:ext cx="3643338" cy="5143536"/>
          </a:xfrm>
        </p:spPr>
        <p:txBody>
          <a:bodyPr>
            <a:normAutofit lnSpcReduction="10000"/>
          </a:bodyPr>
          <a:lstStyle/>
          <a:p>
            <a:r>
              <a:rPr lang="es-GT" sz="3200" dirty="0" smtClean="0"/>
              <a:t>Recuerda haber soñado algo y percibe su importancia, pero se ha olvidado de su contenido</a:t>
            </a:r>
          </a:p>
          <a:p>
            <a:r>
              <a:rPr lang="es-GT" sz="3200" dirty="0" smtClean="0"/>
              <a:t>El mismo hecho de olvidárselo alerta al rey de su carácter extraordinario</a:t>
            </a:r>
            <a:endParaRPr lang="es-GT" sz="3200" dirty="0"/>
          </a:p>
        </p:txBody>
      </p:sp>
      <p:pic>
        <p:nvPicPr>
          <p:cNvPr id="5" name="Picture 2" descr="C:\Users\rudy mendez\Documents\FIGURAS\DANIEL\danie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23282"/>
            <a:ext cx="4429124" cy="3321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428736"/>
            <a:ext cx="3500462" cy="4286264"/>
          </a:xfrm>
        </p:spPr>
        <p:txBody>
          <a:bodyPr/>
          <a:lstStyle/>
          <a:p>
            <a:r>
              <a:rPr lang="es-GT" b="1" dirty="0" smtClean="0"/>
              <a:t>El nuevo reino “permanecerá para siempre”(v.44)</a:t>
            </a:r>
          </a:p>
          <a:p>
            <a:r>
              <a:rPr lang="es-GT" b="1" dirty="0" smtClean="0"/>
              <a:t>Los reinos terrenales eran temporales y todos se derrumban con el tiempo</a:t>
            </a:r>
          </a:p>
          <a:p>
            <a:r>
              <a:rPr lang="es-GT" b="1" dirty="0" smtClean="0"/>
              <a:t>El reino final durará para siempre</a:t>
            </a:r>
            <a:endParaRPr lang="es-GT" b="1" dirty="0"/>
          </a:p>
        </p:txBody>
      </p:sp>
      <p:pic>
        <p:nvPicPr>
          <p:cNvPr id="33794" name="Picture 2" descr="C:\Users\rudy mendez\Documents\FIGURAS\DANIEL\b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81622"/>
            <a:ext cx="4357686" cy="367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428736"/>
            <a:ext cx="3500462" cy="4714908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Por más gigantesca que fuera la estatua, es empequeñecida por la montaña que “llena toda la tierra”(v.35)</a:t>
            </a:r>
          </a:p>
          <a:p>
            <a:r>
              <a:rPr lang="es-GT" b="1" dirty="0" smtClean="0"/>
              <a:t>Lo infinito aplasta lo finito</a:t>
            </a:r>
          </a:p>
          <a:p>
            <a:r>
              <a:rPr lang="es-GT" b="1" dirty="0" smtClean="0"/>
              <a:t>El reino celestial se extiende por toda la tierra y permanece para siempre</a:t>
            </a:r>
            <a:endParaRPr lang="es-GT" b="1" dirty="0"/>
          </a:p>
        </p:txBody>
      </p:sp>
      <p:pic>
        <p:nvPicPr>
          <p:cNvPr id="32770" name="Picture 2" descr="C:\Users\rudy mendez\Documents\FIGURAS\DANIEL\b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214554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676400"/>
            <a:ext cx="3733824" cy="403860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/>
              <a:t>El sueño es verdadero “por lo tanto” fiel es su interpretación</a:t>
            </a:r>
          </a:p>
          <a:p>
            <a:r>
              <a:rPr lang="es-GT" b="1" dirty="0" smtClean="0"/>
              <a:t>La prueba nos atrae hacia la fe</a:t>
            </a:r>
          </a:p>
          <a:p>
            <a:r>
              <a:rPr lang="es-GT" b="1" dirty="0" smtClean="0"/>
              <a:t>Al final, el rey de postra (v.46)</a:t>
            </a:r>
          </a:p>
          <a:p>
            <a:r>
              <a:rPr lang="es-GT" b="1" dirty="0" smtClean="0"/>
              <a:t>El rey aún no se atreve a dirigirse al Dios del cielo</a:t>
            </a:r>
            <a:endParaRPr lang="es-GT" b="1" dirty="0"/>
          </a:p>
        </p:txBody>
      </p:sp>
      <p:pic>
        <p:nvPicPr>
          <p:cNvPr id="40962" name="Picture 2" descr="C:\Users\rudy mendez\Documents\FIGURAS\DANIEL\0602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676400"/>
            <a:ext cx="3429024" cy="4538682"/>
          </a:xfrm>
        </p:spPr>
        <p:txBody>
          <a:bodyPr>
            <a:normAutofit fontScale="92500" lnSpcReduction="20000"/>
          </a:bodyPr>
          <a:lstStyle/>
          <a:p>
            <a:r>
              <a:rPr lang="es-GT" b="1" dirty="0" smtClean="0"/>
              <a:t>El gobernante babilonio todavía no ha comprendido quién es Dios</a:t>
            </a:r>
          </a:p>
          <a:p>
            <a:r>
              <a:rPr lang="es-GT" b="1" dirty="0" smtClean="0"/>
              <a:t>El rey todavía no ha cambiado</a:t>
            </a:r>
          </a:p>
          <a:p>
            <a:r>
              <a:rPr lang="es-GT" b="1" dirty="0" smtClean="0"/>
              <a:t>Su acto de adoración todavía es ambiguo</a:t>
            </a:r>
          </a:p>
          <a:p>
            <a:r>
              <a:rPr lang="es-GT" b="1" dirty="0" smtClean="0"/>
              <a:t>La religión de Nabucodonosor no va más allá</a:t>
            </a:r>
            <a:endParaRPr lang="es-GT" b="1" dirty="0"/>
          </a:p>
        </p:txBody>
      </p:sp>
      <p:pic>
        <p:nvPicPr>
          <p:cNvPr id="39938" name="Picture 2" descr="C:\Users\rudy mendez\Documents\FIGURAS\DANIEL\0611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14414" y="1785926"/>
            <a:ext cx="3500462" cy="4500594"/>
          </a:xfrm>
        </p:spPr>
        <p:txBody>
          <a:bodyPr/>
          <a:lstStyle/>
          <a:p>
            <a:r>
              <a:rPr lang="es-GT" b="1" dirty="0" smtClean="0"/>
              <a:t>Su oración está contaminada por  el orgullo</a:t>
            </a:r>
          </a:p>
          <a:p>
            <a:r>
              <a:rPr lang="es-GT" b="1" dirty="0" smtClean="0"/>
              <a:t>Ahora cree en la existencia de Dios pero todavía no le adora, no se entrega a Él</a:t>
            </a:r>
            <a:endParaRPr lang="es-GT" b="1" dirty="0"/>
          </a:p>
        </p:txBody>
      </p:sp>
      <p:pic>
        <p:nvPicPr>
          <p:cNvPr id="38914" name="Picture 2" descr="C:\Users\rudy mendez\Documents\FIGURAS\DANIEL\0611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0047" y="2000240"/>
            <a:ext cx="4443953" cy="333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85852" y="1357298"/>
            <a:ext cx="3590948" cy="5143536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Pero el gran objetivo del sueño, es convencernos que lo que aún falta, se cumplirá plenamente</a:t>
            </a:r>
          </a:p>
          <a:p>
            <a:r>
              <a:rPr lang="es-GT" b="1" dirty="0" smtClean="0"/>
              <a:t>Lo más importante es el establecimiento del Reino de Dios</a:t>
            </a:r>
          </a:p>
          <a:p>
            <a:r>
              <a:rPr lang="es-GT" b="1" dirty="0" smtClean="0"/>
              <a:t> Y lo ubica cronológicamente</a:t>
            </a:r>
          </a:p>
        </p:txBody>
      </p:sp>
      <p:pic>
        <p:nvPicPr>
          <p:cNvPr id="37890" name="Picture 2" descr="C:\Users\rudy mendez\Documents\FIGURAS\DANIEL\0614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3814761" cy="5087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428736"/>
            <a:ext cx="3733824" cy="5072098"/>
          </a:xfrm>
        </p:spPr>
        <p:txBody>
          <a:bodyPr>
            <a:normAutofit lnSpcReduction="10000"/>
          </a:bodyPr>
          <a:lstStyle/>
          <a:p>
            <a:r>
              <a:rPr lang="es-GT" b="1" dirty="0" smtClean="0"/>
              <a:t>Los datos de la profecía nos confirman que estamos en el tiempo del fin</a:t>
            </a:r>
          </a:p>
          <a:p>
            <a:r>
              <a:rPr lang="es-GT" b="1" dirty="0" smtClean="0"/>
              <a:t>Estamos próximos a su aparición</a:t>
            </a:r>
          </a:p>
          <a:p>
            <a:r>
              <a:rPr lang="es-GT" b="1" dirty="0" smtClean="0"/>
              <a:t>Nuestra conciencia de la historia se despierta y nuestra fe en el Dios del futuro se fortalece</a:t>
            </a:r>
            <a:endParaRPr lang="es-GT" b="1" dirty="0"/>
          </a:p>
        </p:txBody>
      </p:sp>
      <p:pic>
        <p:nvPicPr>
          <p:cNvPr id="36866" name="Picture 2" descr="C:\Users\rudy mendez\Documents\FIGURAS\DANIEL\06112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01766" y="1428736"/>
            <a:ext cx="36422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dy mendez\Documents\IMAGENES VARIAS\Seg.Ven\ven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800" b="1" i="1" dirty="0" smtClean="0"/>
              <a:t>El sueño fugaz</a:t>
            </a:r>
            <a:endParaRPr lang="es-GT" sz="4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500175"/>
            <a:ext cx="3574282" cy="4796290"/>
          </a:xfrm>
        </p:spPr>
        <p:txBody>
          <a:bodyPr>
            <a:noAutofit/>
          </a:bodyPr>
          <a:lstStyle/>
          <a:p>
            <a:r>
              <a:rPr lang="es-GT" b="1" dirty="0" smtClean="0"/>
              <a:t>Babilonia consideraba que el acto de OLVIDARSE de un sueño ya era una señal de que tenía una fuente divina</a:t>
            </a:r>
          </a:p>
          <a:p>
            <a:r>
              <a:rPr lang="es-GT" b="1" dirty="0" smtClean="0"/>
              <a:t>Los mismos adivinos lo reconocen (v. 10, 11)</a:t>
            </a:r>
            <a:endParaRPr lang="es-GT" b="1" dirty="0"/>
          </a:p>
        </p:txBody>
      </p:sp>
      <p:pic>
        <p:nvPicPr>
          <p:cNvPr id="4098" name="Picture 2" descr="C:\Users\rudy mendez\Documents\FIGURAS\DANIEL\danie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800" b="1" i="1" dirty="0" smtClean="0"/>
              <a:t>El sueño fugaz</a:t>
            </a:r>
            <a:endParaRPr lang="es-GT" sz="48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2976" y="1500173"/>
            <a:ext cx="3359968" cy="4796291"/>
          </a:xfrm>
        </p:spPr>
        <p:txBody>
          <a:bodyPr>
            <a:normAutofit fontScale="92500"/>
          </a:bodyPr>
          <a:lstStyle/>
          <a:p>
            <a:r>
              <a:rPr lang="es-GT" sz="3600" b="1" dirty="0" smtClean="0"/>
              <a:t>Solo una revelación de lo  Alto, dilucidará el sueño de su gobernante</a:t>
            </a:r>
          </a:p>
          <a:p>
            <a:r>
              <a:rPr lang="es-GT" sz="3600" b="1" dirty="0" smtClean="0"/>
              <a:t>El mismo Daniel se lo advierte al rey (v.27, 28)</a:t>
            </a:r>
          </a:p>
        </p:txBody>
      </p:sp>
      <p:pic>
        <p:nvPicPr>
          <p:cNvPr id="5122" name="Picture 2" descr="C:\Users\rudy mendez\Documents\FIGURAS\DANIEL\0615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4796" y="2214554"/>
            <a:ext cx="4539204" cy="34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b="1" i="1" dirty="0" smtClean="0"/>
              <a:t>El sueño fugaz</a:t>
            </a:r>
            <a:endParaRPr lang="es-GT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28662" y="1357299"/>
            <a:ext cx="4000528" cy="5214974"/>
          </a:xfrm>
        </p:spPr>
        <p:txBody>
          <a:bodyPr>
            <a:noAutofit/>
          </a:bodyPr>
          <a:lstStyle/>
          <a:p>
            <a:r>
              <a:rPr lang="es-GT" b="1" dirty="0" smtClean="0"/>
              <a:t>El rey no se va </a:t>
            </a:r>
            <a:r>
              <a:rPr lang="es-GT" b="1" dirty="0" smtClean="0"/>
              <a:t>a conformar </a:t>
            </a:r>
            <a:r>
              <a:rPr lang="es-GT" b="1" dirty="0" smtClean="0"/>
              <a:t>con una simple adivinación (v.9)</a:t>
            </a:r>
          </a:p>
          <a:p>
            <a:r>
              <a:rPr lang="es-GT" b="1" dirty="0" smtClean="0"/>
              <a:t>Quiere conocer la única explicación posible y verdadera de su sueño</a:t>
            </a:r>
          </a:p>
          <a:p>
            <a:r>
              <a:rPr lang="es-GT" b="1" dirty="0" smtClean="0"/>
              <a:t>La verdad también es única y específica.  Lo demás es pura mentira. (v.9)</a:t>
            </a:r>
          </a:p>
        </p:txBody>
      </p:sp>
      <p:pic>
        <p:nvPicPr>
          <p:cNvPr id="8194" name="Picture 2" descr="C:\Users\rudy mendez\Documents\FIGURAS\DANIEL\danie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310805"/>
            <a:ext cx="4143375" cy="3107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00100" y="1500175"/>
            <a:ext cx="3502844" cy="4796290"/>
          </a:xfrm>
        </p:spPr>
        <p:txBody>
          <a:bodyPr>
            <a:noAutofit/>
          </a:bodyPr>
          <a:lstStyle/>
          <a:p>
            <a:r>
              <a:rPr lang="es-GT" sz="2900" b="1" dirty="0" smtClean="0"/>
              <a:t>Entonces el rey se da cuenta que lo han engañado (v.10 y11)</a:t>
            </a:r>
          </a:p>
          <a:p>
            <a:r>
              <a:rPr lang="es-GT" sz="2900" b="1" dirty="0" smtClean="0"/>
              <a:t>La angustia del rey se convierte en ira (v.12)</a:t>
            </a:r>
          </a:p>
          <a:p>
            <a:r>
              <a:rPr lang="es-GT" sz="2900" b="1" dirty="0" smtClean="0"/>
              <a:t>La violencia y el enojo a menudo expresan angustia y temor</a:t>
            </a:r>
          </a:p>
        </p:txBody>
      </p:sp>
      <p:pic>
        <p:nvPicPr>
          <p:cNvPr id="9218" name="Picture 2" descr="C:\Users\rudy mendez\Documents\FIGURAS\DANIEL\danie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6600CC"/>
      </a:dk2>
      <a:lt2>
        <a:srgbClr val="FFFFFF"/>
      </a:lt2>
      <a:accent1>
        <a:srgbClr val="CC66FF"/>
      </a:accent1>
      <a:accent2>
        <a:srgbClr val="FF33CC"/>
      </a:accent2>
      <a:accent3>
        <a:srgbClr val="B8AAE2"/>
      </a:accent3>
      <a:accent4>
        <a:srgbClr val="DADADA"/>
      </a:accent4>
      <a:accent5>
        <a:srgbClr val="E2B8FF"/>
      </a:accent5>
      <a:accent6>
        <a:srgbClr val="E72DB9"/>
      </a:accent6>
      <a:hlink>
        <a:srgbClr val="3333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PF13</Template>
  <TotalTime>365</TotalTime>
  <Words>1990</Words>
  <Application>Microsoft Office PowerPoint</Application>
  <PresentationFormat>Presentación en pantalla (4:3)</PresentationFormat>
  <Paragraphs>162</Paragraphs>
  <Slides>57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Default Design</vt:lpstr>
      <vt:lpstr>SECRETOS DE DANIEL tema 2 </vt:lpstr>
      <vt:lpstr>Introducción</vt:lpstr>
      <vt:lpstr>Presentación de PowerPoint</vt:lpstr>
      <vt:lpstr>Presentación de PowerPoint</vt:lpstr>
      <vt:lpstr>El sueño fugaz</vt:lpstr>
      <vt:lpstr>El sueño fugaz</vt:lpstr>
      <vt:lpstr>El sueño fugaz</vt:lpstr>
      <vt:lpstr>El sueño fugaz</vt:lpstr>
      <vt:lpstr>Presentación de PowerPoint</vt:lpstr>
      <vt:lpstr>Presentación de PowerPoint</vt:lpstr>
      <vt:lpstr>Presentación de PowerPoint</vt:lpstr>
      <vt:lpstr>Oración por un secreto</vt:lpstr>
      <vt:lpstr>Oración por un secreto</vt:lpstr>
      <vt:lpstr>Oración por un secreto</vt:lpstr>
      <vt:lpstr>Oración por un secreto</vt:lpstr>
      <vt:lpstr>Oración por un secreto</vt:lpstr>
      <vt:lpstr>Oración por un secreto</vt:lpstr>
      <vt:lpstr>El sueño de los reinos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estatua</vt:lpstr>
      <vt:lpstr>1. La cabeza de oro</vt:lpstr>
      <vt:lpstr>Presentación de PowerPoint</vt:lpstr>
      <vt:lpstr>Presentación de PowerPoint</vt:lpstr>
      <vt:lpstr>Presentación de PowerPoint</vt:lpstr>
      <vt:lpstr>2. El pecho y los brazos de plata</vt:lpstr>
      <vt:lpstr>Presentación de PowerPoint</vt:lpstr>
      <vt:lpstr>3. El vientre y los muslos de bronce</vt:lpstr>
      <vt:lpstr>4.Las piernas de hierro</vt:lpstr>
      <vt:lpstr>Presentación de PowerPoint</vt:lpstr>
      <vt:lpstr>Presentación de PowerPoint</vt:lpstr>
      <vt:lpstr>Presentación de PowerPoint</vt:lpstr>
      <vt:lpstr>Los pies de hierro y barro cocido</vt:lpstr>
      <vt:lpstr>Presentación de PowerPoint</vt:lpstr>
      <vt:lpstr>Presentación de PowerPoint</vt:lpstr>
      <vt:lpstr>Presentación de PowerPoint</vt:lpstr>
      <vt:lpstr>Presentación de PowerPoint</vt:lpstr>
      <vt:lpstr>La piedra</vt:lpstr>
      <vt:lpstr>Presentación de PowerPoint</vt:lpstr>
      <vt:lpstr>Presentación de PowerPoint</vt:lpstr>
      <vt:lpstr>El material</vt:lpstr>
      <vt:lpstr>Presentación de PowerPoint</vt:lpstr>
      <vt:lpstr>Presentación de PowerPoint</vt:lpstr>
      <vt:lpstr>Sus orígenes</vt:lpstr>
      <vt:lpstr>Presentación de PowerPoint</vt:lpstr>
      <vt:lpstr>Su naturaleza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rudy mendez</dc:creator>
  <cp:lastModifiedBy>Marcos Parao</cp:lastModifiedBy>
  <cp:revision>42</cp:revision>
  <dcterms:created xsi:type="dcterms:W3CDTF">2008-05-05T20:45:48Z</dcterms:created>
  <dcterms:modified xsi:type="dcterms:W3CDTF">2013-02-25T02:24:00Z</dcterms:modified>
</cp:coreProperties>
</file>