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9" r:id="rId47"/>
    <p:sldId id="303" r:id="rId48"/>
    <p:sldId id="306" r:id="rId49"/>
    <p:sldId id="307" r:id="rId5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0" autoAdjust="0"/>
    <p:restoredTop sz="94660"/>
  </p:normalViewPr>
  <p:slideViewPr>
    <p:cSldViewPr>
      <p:cViewPr varScale="1">
        <p:scale>
          <a:sx n="72" d="100"/>
          <a:sy n="72" d="100"/>
        </p:scale>
        <p:origin x="-4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0265807-2E11-4FA7-B886-EB23FEF42654}" type="datetimeFigureOut">
              <a:rPr lang="es-GT" smtClean="0"/>
              <a:pPr/>
              <a:t>07/11/2008</a:t>
            </a:fld>
            <a:endParaRPr lang="es-G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36ED37-334D-44CE-8939-E411142CFFB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65807-2E11-4FA7-B886-EB23FEF42654}" type="datetimeFigureOut">
              <a:rPr lang="es-GT" smtClean="0"/>
              <a:pPr/>
              <a:t>07/11/2008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ED37-334D-44CE-8939-E411142CFFB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65807-2E11-4FA7-B886-EB23FEF42654}" type="datetimeFigureOut">
              <a:rPr lang="es-GT" smtClean="0"/>
              <a:pPr/>
              <a:t>07/11/2008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ED37-334D-44CE-8939-E411142CFFB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65807-2E11-4FA7-B886-EB23FEF42654}" type="datetimeFigureOut">
              <a:rPr lang="es-GT" smtClean="0"/>
              <a:pPr/>
              <a:t>07/11/2008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ED37-334D-44CE-8939-E411142CFFB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65807-2E11-4FA7-B886-EB23FEF42654}" type="datetimeFigureOut">
              <a:rPr lang="es-GT" smtClean="0"/>
              <a:pPr/>
              <a:t>07/11/2008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ED37-334D-44CE-8939-E411142CFFB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65807-2E11-4FA7-B886-EB23FEF42654}" type="datetimeFigureOut">
              <a:rPr lang="es-GT" smtClean="0"/>
              <a:pPr/>
              <a:t>07/11/2008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ED37-334D-44CE-8939-E411142CFFB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65807-2E11-4FA7-B886-EB23FEF42654}" type="datetimeFigureOut">
              <a:rPr lang="es-GT" smtClean="0"/>
              <a:pPr/>
              <a:t>07/11/2008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ED37-334D-44CE-8939-E411142CFFB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65807-2E11-4FA7-B886-EB23FEF42654}" type="datetimeFigureOut">
              <a:rPr lang="es-GT" smtClean="0"/>
              <a:pPr/>
              <a:t>07/11/2008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ED37-334D-44CE-8939-E411142CFFB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65807-2E11-4FA7-B886-EB23FEF42654}" type="datetimeFigureOut">
              <a:rPr lang="es-GT" smtClean="0"/>
              <a:pPr/>
              <a:t>07/11/2008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ED37-334D-44CE-8939-E411142CFFB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65807-2E11-4FA7-B886-EB23FEF42654}" type="datetimeFigureOut">
              <a:rPr lang="es-GT" smtClean="0"/>
              <a:pPr/>
              <a:t>07/11/2008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ED37-334D-44CE-8939-E411142CFFB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65807-2E11-4FA7-B886-EB23FEF42654}" type="datetimeFigureOut">
              <a:rPr lang="es-GT" smtClean="0"/>
              <a:pPr/>
              <a:t>07/11/2008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6ED37-334D-44CE-8939-E411142CFFB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265807-2E11-4FA7-B886-EB23FEF42654}" type="datetimeFigureOut">
              <a:rPr lang="es-GT" smtClean="0"/>
              <a:pPr/>
              <a:t>07/11/2008</a:t>
            </a:fld>
            <a:endParaRPr lang="es-G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G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36ED37-334D-44CE-8939-E411142CFFB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572560" cy="1485912"/>
          </a:xfrm>
        </p:spPr>
        <p:txBody>
          <a:bodyPr>
            <a:normAutofit fontScale="90000"/>
          </a:bodyPr>
          <a:lstStyle/>
          <a:p>
            <a:pPr algn="ctr"/>
            <a:r>
              <a:rPr lang="es-GT" sz="6000" b="1" i="1" dirty="0" smtClean="0">
                <a:solidFill>
                  <a:srgbClr val="FFFF00"/>
                </a:solidFill>
                <a:latin typeface="Batik Regular" pitchFamily="2" charset="0"/>
              </a:rPr>
              <a:t>SECRETOS DE DANIEL</a:t>
            </a:r>
            <a:br>
              <a:rPr lang="es-GT" sz="6000" b="1" i="1" dirty="0" smtClean="0">
                <a:solidFill>
                  <a:srgbClr val="FFFF00"/>
                </a:solidFill>
                <a:latin typeface="Batik Regular" pitchFamily="2" charset="0"/>
              </a:rPr>
            </a:br>
            <a:r>
              <a:rPr lang="es-GT" b="1" i="1" dirty="0" smtClean="0">
                <a:solidFill>
                  <a:srgbClr val="FFFF00"/>
                </a:solidFill>
                <a:latin typeface="Batik Regular" pitchFamily="2" charset="0"/>
              </a:rPr>
              <a:t>tema 3</a:t>
            </a:r>
            <a:r>
              <a:rPr lang="es-GT" sz="6000" b="1" i="1" dirty="0" smtClean="0">
                <a:solidFill>
                  <a:srgbClr val="FFFF00"/>
                </a:solidFill>
                <a:latin typeface="Batik Regular" pitchFamily="2" charset="0"/>
              </a:rPr>
              <a:t/>
            </a:r>
            <a:br>
              <a:rPr lang="es-GT" sz="6000" b="1" i="1" dirty="0" smtClean="0">
                <a:solidFill>
                  <a:srgbClr val="FFFF00"/>
                </a:solidFill>
                <a:latin typeface="Batik Regular" pitchFamily="2" charset="0"/>
              </a:rPr>
            </a:br>
            <a:endParaRPr lang="es-GT" sz="6000" b="1" i="1" dirty="0">
              <a:solidFill>
                <a:srgbClr val="FFFF00"/>
              </a:solidFill>
              <a:latin typeface="Batik Regular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4000504"/>
            <a:ext cx="8429684" cy="171451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s-GT" sz="4000" b="1" i="1" dirty="0" smtClean="0">
                <a:solidFill>
                  <a:schemeClr val="tx1">
                    <a:lumMod val="50000"/>
                  </a:schemeClr>
                </a:solidFill>
                <a:latin typeface="Arnprior" pitchFamily="2" charset="0"/>
              </a:rPr>
              <a:t>“</a:t>
            </a:r>
            <a:r>
              <a:rPr lang="es-GT" sz="5800" b="1" i="1" dirty="0" smtClean="0">
                <a:solidFill>
                  <a:schemeClr val="tx1">
                    <a:lumMod val="50000"/>
                  </a:schemeClr>
                </a:solidFill>
                <a:latin typeface="Blue Highway Linocut" pitchFamily="2" charset="0"/>
              </a:rPr>
              <a:t>DECRETO UNIVERSAL </a:t>
            </a:r>
          </a:p>
          <a:p>
            <a:pPr algn="ctr"/>
            <a:r>
              <a:rPr lang="es-GT" sz="5800" b="1" i="1" dirty="0" smtClean="0">
                <a:solidFill>
                  <a:schemeClr val="tx1">
                    <a:lumMod val="50000"/>
                  </a:schemeClr>
                </a:solidFill>
                <a:latin typeface="Blue Highway Linocut" pitchFamily="2" charset="0"/>
              </a:rPr>
              <a:t>DE MUERTE”</a:t>
            </a:r>
            <a:endParaRPr lang="es-GT" sz="4300" b="1" i="1" dirty="0">
              <a:solidFill>
                <a:schemeClr val="tx1">
                  <a:lumMod val="50000"/>
                </a:schemeClr>
              </a:solidFill>
              <a:latin typeface="Blue Highway Linocu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357298"/>
            <a:ext cx="4038600" cy="5143535"/>
          </a:xfrm>
        </p:spPr>
        <p:txBody>
          <a:bodyPr>
            <a:normAutofit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Nabucodonosor ha reemplazado a Dios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Es el mismo espíritu de Babel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Un movimiento terrenal, reclamando la gloria y prerrogativas divinas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El paralelo entre los dos acontecimientos es asombroso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Picture 1" descr="C:\Users\rudy mendez\Documents\FIGURAS\DANIEL\0606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357297"/>
            <a:ext cx="3702888" cy="4938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142985"/>
            <a:ext cx="4217224" cy="5500726"/>
          </a:xfrm>
        </p:spPr>
        <p:txBody>
          <a:bodyPr>
            <a:normAutofit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El rasgo fundamental de la religión de Babel es la UNIDAD  (Gen.11:4)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La imagen es totalmente de oro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El metal que representa su propio reino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Nabucodonosor, rechaza la idea de sucesión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rudy mendez\Documents\FIGURAS\DANIEL\Nabucodonosor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071546"/>
            <a:ext cx="4038600" cy="5151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357298"/>
            <a:ext cx="4038600" cy="5500701"/>
          </a:xfrm>
        </p:spPr>
        <p:txBody>
          <a:bodyPr>
            <a:normAutofit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La estatua mide 60 codos de alto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El sistema numérico sumerio-acadio es sexagesimal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Ese sistema ha sobrevivido en nuestro concepto del tiempo: 60 minutos, 60 segundos, 360 grados, etc.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rudy mendez\Documents\FIGURAS\DANIEL\Nabucodonosor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214422"/>
            <a:ext cx="4038600" cy="5008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357299"/>
            <a:ext cx="4038600" cy="4939166"/>
          </a:xfrm>
        </p:spPr>
        <p:txBody>
          <a:bodyPr>
            <a:noAutofit/>
          </a:bodyPr>
          <a:lstStyle/>
          <a:p>
            <a:r>
              <a:rPr lang="es-GT" sz="3400" b="1" dirty="0" smtClean="0">
                <a:solidFill>
                  <a:schemeClr val="accent5">
                    <a:lumMod val="10000"/>
                  </a:schemeClr>
                </a:solidFill>
              </a:rPr>
              <a:t>La desproporción sugiere una forma de obelisco más que de una estatua</a:t>
            </a:r>
          </a:p>
          <a:p>
            <a:r>
              <a:rPr lang="es-GT" sz="3400" b="1" dirty="0" smtClean="0">
                <a:solidFill>
                  <a:schemeClr val="accent5">
                    <a:lumMod val="10000"/>
                  </a:schemeClr>
                </a:solidFill>
              </a:rPr>
              <a:t>El 60 representa la noción de la unidad: para un reino, una religión</a:t>
            </a:r>
          </a:p>
        </p:txBody>
      </p:sp>
      <p:pic>
        <p:nvPicPr>
          <p:cNvPr id="1026" name="Picture 2" descr="E:\old testament\Daniel\ESTATU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71546"/>
            <a:ext cx="3612395" cy="5446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14423"/>
            <a:ext cx="4038600" cy="5082042"/>
          </a:xfrm>
        </p:spPr>
        <p:txBody>
          <a:bodyPr/>
          <a:lstStyle/>
          <a:p>
            <a:r>
              <a:rPr lang="es-GT" sz="3300" b="1" dirty="0" smtClean="0">
                <a:solidFill>
                  <a:schemeClr val="accent5">
                    <a:lumMod val="10000"/>
                  </a:schemeClr>
                </a:solidFill>
              </a:rPr>
              <a:t>El rey se sentía obligado a construir una imagen como un símbolo de unidad, como una prueba para asegurarse la fidelidad de sus subordinados</a:t>
            </a:r>
          </a:p>
          <a:p>
            <a:endParaRPr lang="es-GT" dirty="0"/>
          </a:p>
        </p:txBody>
      </p:sp>
      <p:pic>
        <p:nvPicPr>
          <p:cNvPr id="5" name="Picture 1" descr="C:\Users\rudy mendez\Documents\FIGURAS\DANIEL\0606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71546"/>
            <a:ext cx="3950986" cy="526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14422"/>
            <a:ext cx="4038600" cy="5286411"/>
          </a:xfrm>
        </p:spPr>
        <p:txBody>
          <a:bodyPr>
            <a:noAutofit/>
          </a:bodyPr>
          <a:lstStyle/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Y cuando alguien difiere…debe ser eliminado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Y entonces, la violencia se convierte en el corolario de la intolerancia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De ahí la amenaza que acompaña al llamado de la adoración (3: 6)</a:t>
            </a:r>
            <a:endParaRPr lang="es-GT" sz="3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Picture 1" descr="C:\Users\rudy mendez\Documents\FIGURAS\DANIEL\0606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3950986" cy="526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1285861"/>
            <a:ext cx="4145786" cy="5010604"/>
          </a:xfrm>
        </p:spPr>
        <p:txBody>
          <a:bodyPr>
            <a:noAutofit/>
          </a:bodyPr>
          <a:lstStyle/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La religión aquí descrita es un religión forzada, no del corazón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Es una formalidad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Los que obedecen es por temor, por mantener su puesto, su jerarquía, su trabajo, su vida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Es por conveniencia</a:t>
            </a:r>
            <a:endParaRPr lang="es-GT" sz="3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7" name="Picture 1" descr="C:\Users\rudy mendez\Documents\FIGURAS\DANIEL\0606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3808110" cy="522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500174"/>
            <a:ext cx="4179094" cy="4796290"/>
          </a:xfrm>
        </p:spPr>
        <p:txBody>
          <a:bodyPr/>
          <a:lstStyle/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Incapaces de adorar por sí mismos, necesitan instrucciones, una señal de comienzo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Todos están en orden, listos para levantar las manos, mover las muñecas, o cualquier cosa que se les pida</a:t>
            </a:r>
            <a:endParaRPr lang="es-GT" sz="3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Picture 1" descr="C:\Users\rudy mendez\Documents\FIGURAS\DANIEL\0606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3665234" cy="4888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428737"/>
            <a:ext cx="4500594" cy="5214974"/>
          </a:xfrm>
        </p:spPr>
        <p:txBody>
          <a:bodyPr>
            <a:noAutofit/>
          </a:bodyPr>
          <a:lstStyle/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Se mantiene “la forma”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La concentración en la organización externa, con frecuencia busca compensar la esterilidad interna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El formalismo  de la religión de Babilonia prevalece por sobre la verdad espiritual</a:t>
            </a:r>
            <a:endParaRPr lang="es-GT" sz="3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Picture 1" descr="C:\Users\rudy mendez\Documents\FIGURAS\DANIEL\0606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407519"/>
            <a:ext cx="3665234" cy="4888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071546"/>
            <a:ext cx="4038600" cy="5500725"/>
          </a:xfrm>
        </p:spPr>
        <p:txBody>
          <a:bodyPr>
            <a:normAutofit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El papel primordial de la música aquí es producir ilusión, sentimentalismo, una experiencia mística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Todo queda en el nivel de la emoción y del sistema nervioso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No se necesita letra ni mensaje para convencer o convertir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35842" name="Picture 2" descr="C:\Users\rudy mendez\Documents\FIGURAS\DANIEL\0606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142984"/>
            <a:ext cx="3933110" cy="5245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416606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64344" y="1214423"/>
            <a:ext cx="3821904" cy="5082042"/>
          </a:xfrm>
        </p:spPr>
        <p:txBody>
          <a:bodyPr>
            <a:normAutofit lnSpcReduction="10000"/>
          </a:bodyPr>
          <a:lstStyle/>
          <a:p>
            <a:r>
              <a:rPr lang="es-GT" sz="3600" b="1" dirty="0" smtClean="0">
                <a:solidFill>
                  <a:schemeClr val="tx1">
                    <a:lumMod val="50000"/>
                  </a:schemeClr>
                </a:solidFill>
              </a:rPr>
              <a:t>Encontramos otra estatua (Dan.3: 1)</a:t>
            </a:r>
          </a:p>
          <a:p>
            <a:r>
              <a:rPr lang="es-GT" sz="3600" b="1" dirty="0" smtClean="0">
                <a:solidFill>
                  <a:schemeClr val="tx1">
                    <a:lumMod val="50000"/>
                  </a:schemeClr>
                </a:solidFill>
              </a:rPr>
              <a:t>No proviene  de Dios</a:t>
            </a:r>
          </a:p>
          <a:p>
            <a:r>
              <a:rPr lang="es-GT" sz="3600" b="1" dirty="0" smtClean="0">
                <a:solidFill>
                  <a:schemeClr val="tx1">
                    <a:lumMod val="50000"/>
                  </a:schemeClr>
                </a:solidFill>
              </a:rPr>
              <a:t>Fue construida por los propios deseos de Nabucodonosor</a:t>
            </a:r>
          </a:p>
          <a:p>
            <a:endParaRPr lang="es-GT" dirty="0"/>
          </a:p>
        </p:txBody>
      </p:sp>
      <p:pic>
        <p:nvPicPr>
          <p:cNvPr id="1026" name="Picture 2" descr="C:\Users\rudy mendez\Documents\FIGURAS\DANIEL\Nabucodonosor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071546"/>
            <a:ext cx="4038600" cy="5151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071546"/>
            <a:ext cx="4038600" cy="5786453"/>
          </a:xfrm>
        </p:spPr>
        <p:txBody>
          <a:bodyPr>
            <a:normAutofit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Este episodio del libro de Daniel nos advierte en contra de una religión  estrictamente emocional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La emoción puede ser parte de la experiencia religiosa únicamente si va unida a la reflexión y al pensamiento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La adoración debe involucrar todo el ser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34818" name="Picture 2" descr="C:\Users\rudy mendez\Documents\FIGURAS\DANIEL\0606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121678"/>
            <a:ext cx="3879548" cy="5174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288662" cy="5929331"/>
          </a:xfrm>
        </p:spPr>
        <p:txBody>
          <a:bodyPr>
            <a:noAutofit/>
          </a:bodyPr>
          <a:lstStyle/>
          <a:p>
            <a:r>
              <a:rPr lang="es-GT" sz="3200" b="1" dirty="0" smtClean="0">
                <a:solidFill>
                  <a:schemeClr val="accent5">
                    <a:lumMod val="10000"/>
                  </a:schemeClr>
                </a:solidFill>
              </a:rPr>
              <a:t>Al oír la música, todos caen de rodillas, sin pensar en el mañana o en las implicaciones espirituales de ello</a:t>
            </a:r>
          </a:p>
          <a:p>
            <a:r>
              <a:rPr lang="es-GT" sz="3200" b="1" dirty="0" smtClean="0">
                <a:solidFill>
                  <a:schemeClr val="accent5">
                    <a:lumMod val="10000"/>
                  </a:schemeClr>
                </a:solidFill>
              </a:rPr>
              <a:t>Es casi un reflejo automático</a:t>
            </a:r>
          </a:p>
          <a:p>
            <a:r>
              <a:rPr lang="es-GT" sz="3200" b="1" dirty="0" smtClean="0">
                <a:solidFill>
                  <a:schemeClr val="accent5">
                    <a:lumMod val="10000"/>
                  </a:schemeClr>
                </a:solidFill>
              </a:rPr>
              <a:t>Su “obediencia” viene por el terror a la amenaza</a:t>
            </a:r>
            <a:endParaRPr lang="es-GT" sz="32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2050" name="Picture 2" descr="C:\Users\rudy mendez\Documents\PROPHECY\daniel statue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00108"/>
            <a:ext cx="4110941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428736"/>
            <a:ext cx="4038600" cy="4867728"/>
          </a:xfrm>
        </p:spPr>
        <p:txBody>
          <a:bodyPr>
            <a:noAutofit/>
          </a:bodyPr>
          <a:lstStyle/>
          <a:p>
            <a:r>
              <a:rPr lang="es-GT" sz="4000" b="1" dirty="0" smtClean="0">
                <a:solidFill>
                  <a:schemeClr val="accent5">
                    <a:lumMod val="10000"/>
                  </a:schemeClr>
                </a:solidFill>
              </a:rPr>
              <a:t>Así es la religión de Babilonia: violenta, intolerante, totalitaria y mecánica</a:t>
            </a:r>
            <a:endParaRPr lang="es-GT" sz="4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39938" name="Picture 2" descr="C:\Users\rudy mendez\Documents\FIGURAS\DANIEL\0606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57752" y="1285860"/>
            <a:ext cx="3704772" cy="4941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i="1" dirty="0" smtClean="0">
                <a:solidFill>
                  <a:schemeClr val="accent5">
                    <a:lumMod val="10000"/>
                  </a:schemeClr>
                </a:solidFill>
              </a:rPr>
              <a:t>Las acusaciones de los caldeos</a:t>
            </a:r>
            <a:endParaRPr lang="es-GT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785926"/>
            <a:ext cx="3810000" cy="4310074"/>
          </a:xfrm>
        </p:spPr>
        <p:txBody>
          <a:bodyPr/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Los acusadores están más preocupados por la destrucción  de los judíos que por la adoración de la estatua (v.8)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La acusación maliciosa, literalmente dice: “comer los pedacitos de los judíos”</a:t>
            </a:r>
          </a:p>
          <a:p>
            <a:endParaRPr lang="es-GT" dirty="0"/>
          </a:p>
        </p:txBody>
      </p:sp>
      <p:pic>
        <p:nvPicPr>
          <p:cNvPr id="2050" name="Picture 2" descr="E:\old testament\Daniel\HOMBRE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3438" y="2071678"/>
            <a:ext cx="493070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821904" cy="4525963"/>
          </a:xfrm>
        </p:spPr>
        <p:txBody>
          <a:bodyPr>
            <a:normAutofit/>
          </a:bodyPr>
          <a:lstStyle/>
          <a:p>
            <a:r>
              <a:rPr lang="es-GT" sz="3200" b="1" dirty="0" smtClean="0">
                <a:solidFill>
                  <a:schemeClr val="accent5">
                    <a:lumMod val="10000"/>
                  </a:schemeClr>
                </a:solidFill>
              </a:rPr>
              <a:t>Las acusaciones falsas son un tipo de canibalismo</a:t>
            </a:r>
          </a:p>
          <a:p>
            <a:r>
              <a:rPr lang="es-GT" sz="3200" b="1" dirty="0" smtClean="0">
                <a:solidFill>
                  <a:schemeClr val="accent5">
                    <a:lumMod val="10000"/>
                  </a:schemeClr>
                </a:solidFill>
              </a:rPr>
              <a:t>Es un acto devorador</a:t>
            </a:r>
          </a:p>
          <a:p>
            <a:r>
              <a:rPr lang="es-GT" sz="3200" b="1" dirty="0" smtClean="0">
                <a:solidFill>
                  <a:schemeClr val="accent5">
                    <a:lumMod val="10000"/>
                  </a:schemeClr>
                </a:solidFill>
              </a:rPr>
              <a:t>El chisme alberga un deseo latente de la muerte del rival</a:t>
            </a:r>
          </a:p>
          <a:p>
            <a:pPr>
              <a:buNone/>
            </a:pP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2050" name="Picture 2" descr="C:\Users\rudy mendez\Documents\FIGURAS\Eventos finales 2\NEW-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77782" y="2000240"/>
            <a:ext cx="4766218" cy="357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2143116"/>
            <a:ext cx="4038600" cy="4153348"/>
          </a:xfrm>
        </p:spPr>
        <p:txBody>
          <a:bodyPr>
            <a:normAutofit/>
          </a:bodyPr>
          <a:lstStyle/>
          <a:p>
            <a:r>
              <a:rPr lang="es-GT" sz="3600" b="1" dirty="0" smtClean="0">
                <a:solidFill>
                  <a:schemeClr val="accent5">
                    <a:lumMod val="10000"/>
                  </a:schemeClr>
                </a:solidFill>
              </a:rPr>
              <a:t>Daniel, evidentemente estaba lejos en el momento de la dedicación de la estatua</a:t>
            </a:r>
            <a:endParaRPr lang="es-GT" sz="36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" name="Picture 2" descr="C:\Users\rudy mendez\Documents\PROPHECY\daniel statue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388872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400" cy="1323996"/>
          </a:xfrm>
        </p:spPr>
        <p:txBody>
          <a:bodyPr/>
          <a:lstStyle/>
          <a:p>
            <a:pPr algn="ctr"/>
            <a:r>
              <a:rPr lang="es-GT" sz="4800" b="1" i="1" dirty="0" smtClean="0">
                <a:solidFill>
                  <a:schemeClr val="accent5">
                    <a:lumMod val="10000"/>
                  </a:schemeClr>
                </a:solidFill>
              </a:rPr>
              <a:t>En el fuego</a:t>
            </a:r>
            <a:endParaRPr lang="es-GT" sz="48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785926"/>
            <a:ext cx="3995766" cy="4310074"/>
          </a:xfrm>
        </p:spPr>
        <p:txBody>
          <a:bodyPr/>
          <a:lstStyle/>
          <a:p>
            <a:r>
              <a:rPr lang="es-GT" sz="3200" b="1" dirty="0" smtClean="0">
                <a:solidFill>
                  <a:schemeClr val="accent5">
                    <a:lumMod val="10000"/>
                  </a:schemeClr>
                </a:solidFill>
              </a:rPr>
              <a:t>El rey titubea y no ordena su inmediata ejecución</a:t>
            </a:r>
          </a:p>
          <a:p>
            <a:r>
              <a:rPr lang="es-GT" sz="3200" b="1" dirty="0" smtClean="0">
                <a:solidFill>
                  <a:schemeClr val="accent5">
                    <a:lumMod val="10000"/>
                  </a:schemeClr>
                </a:solidFill>
              </a:rPr>
              <a:t>Los conoce</a:t>
            </a:r>
          </a:p>
          <a:p>
            <a:r>
              <a:rPr lang="es-GT" sz="3200" b="1" dirty="0" smtClean="0">
                <a:solidFill>
                  <a:schemeClr val="accent5">
                    <a:lumMod val="10000"/>
                  </a:schemeClr>
                </a:solidFill>
              </a:rPr>
              <a:t>Ya hace años están a su servicio</a:t>
            </a:r>
          </a:p>
          <a:p>
            <a:r>
              <a:rPr lang="es-GT" sz="3200" b="1" dirty="0" smtClean="0">
                <a:solidFill>
                  <a:schemeClr val="accent5">
                    <a:lumMod val="10000"/>
                  </a:schemeClr>
                </a:solidFill>
              </a:rPr>
              <a:t>Les da una oportunidad de explicarse</a:t>
            </a:r>
            <a:endParaRPr lang="es-GT" sz="32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Picture 2" descr="C:\Users\rudy mendez\Documents\FIGURAS\DANIEL\06061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928802"/>
            <a:ext cx="448786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500175"/>
            <a:ext cx="4038600" cy="4796290"/>
          </a:xfrm>
        </p:spPr>
        <p:txBody>
          <a:bodyPr>
            <a:normAutofit lnSpcReduction="10000"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Tal vez no captaron la seriedad de la situación (v. 14, 15)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La confrontación que sigue luego contrapone a dos mentalidades religiosas irreconciliables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Una se centra en el presente, la otra en el futuro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Picture 2" descr="C:\Users\rudy mendez\Documents\FIGURAS\DANIEL\06061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643050"/>
            <a:ext cx="448786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873209"/>
          </a:xfrm>
        </p:spPr>
        <p:txBody>
          <a:bodyPr>
            <a:normAutofit lnSpcReduction="10000"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Ese comportamiento de estos jóvenes hebreos (v.17, 18), testifica de la gracia y la libertad mantenidos por su religión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Pero esto no lo comprende el rey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El rey considera que estos judíos se colocaron más allá de su voluntad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Picture 2" descr="C:\Users\rudy mendez\Documents\FIGURAS\DANIEL\06061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199" y="2000240"/>
            <a:ext cx="4622813" cy="3467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714488"/>
            <a:ext cx="3810000" cy="4381512"/>
          </a:xfrm>
        </p:spPr>
        <p:txBody>
          <a:bodyPr/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Esa es la diferencia entre lo verdadero y lo falso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Para el verdadero hijo de Dios, incluso si éste no lo salva ó no lo bendice, sigue permaneciendo fiel, “a pesar de”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Picture 2" descr="C:\Users\rudy mendez\Documents\FIGURAS\DANIEL\06061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714488"/>
            <a:ext cx="4487862" cy="3833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288662" cy="5357849"/>
          </a:xfrm>
        </p:spPr>
        <p:txBody>
          <a:bodyPr>
            <a:noAutofit/>
          </a:bodyPr>
          <a:lstStyle/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Él había comprendido que su reino no pasaría más allá de la cabeza de la estatua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Nabucodonosor decide modificar la historia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Ordena la construcción de la estatua humana que había visto en los sueños</a:t>
            </a:r>
            <a:endParaRPr lang="es-GT" sz="3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3313" name="Picture 1" descr="C:\Users\rudy mendez\Documents\FIGURAS\DANIEL\06021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3879548" cy="5174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857364"/>
            <a:ext cx="3810000" cy="4238636"/>
          </a:xfrm>
        </p:spPr>
        <p:txBody>
          <a:bodyPr/>
          <a:lstStyle/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Estos jóvenes se oponen al rey en forma no violenta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Esto lo deja en un estado de confusión e impotencia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Pierde el control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Su semblante cambio(v.19)</a:t>
            </a:r>
            <a:endParaRPr lang="es-GT" sz="3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Picture 2" descr="C:\Users\rudy mendez\Documents\FIGURAS\DANIEL\06061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85927"/>
            <a:ext cx="3679028" cy="4786346"/>
          </a:xfrm>
        </p:spPr>
        <p:txBody>
          <a:bodyPr/>
          <a:lstStyle/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El rey reacciona con ira y violencia en respuesta a la serena convicción de estos jóvenes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La reacción muestra cuán trastornado y angustiado estaba el rey</a:t>
            </a:r>
            <a:endParaRPr lang="es-GT" sz="3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098" name="Picture 2" descr="E:\old testament\Daniel\JESUS_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857364"/>
            <a:ext cx="5518253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85861"/>
            <a:ext cx="4038600" cy="5010604"/>
          </a:xfrm>
        </p:spPr>
        <p:txBody>
          <a:bodyPr>
            <a:normAutofit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Pero cuando aparece el cuarto hombre en el horno(v.24), es el primero en reaccionar.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Estos jóvenes echados en el horno de fuego, empiezan a “pasear” adentro (v.25)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Pero, ¿Quién es la cuarta persona misteriosa?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32770" name="Picture 2" descr="C:\Users\rudy mendez\Documents\FIGURAS\DANIEL\0602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216960"/>
            <a:ext cx="3808110" cy="507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19070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071966" cy="5082043"/>
          </a:xfrm>
        </p:spPr>
        <p:txBody>
          <a:bodyPr>
            <a:noAutofit/>
          </a:bodyPr>
          <a:lstStyle/>
          <a:p>
            <a:r>
              <a:rPr lang="es-GT" sz="3200" b="1" dirty="0" smtClean="0">
                <a:solidFill>
                  <a:schemeClr val="accent5">
                    <a:lumMod val="10000"/>
                  </a:schemeClr>
                </a:solidFill>
              </a:rPr>
              <a:t>“es semejante al hijo de los dioses”, dice el rey</a:t>
            </a:r>
          </a:p>
          <a:p>
            <a:r>
              <a:rPr lang="es-GT" sz="3200" b="1" dirty="0" smtClean="0">
                <a:solidFill>
                  <a:schemeClr val="accent5">
                    <a:lumMod val="10000"/>
                  </a:schemeClr>
                </a:solidFill>
              </a:rPr>
              <a:t>En los idiomas semíticos , el término “hijo” describe en forma idiomática la naturaleza de lo que califica</a:t>
            </a:r>
            <a:endParaRPr lang="es-GT" sz="32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30723" name="Picture 3" descr="C:\Users\rudy mendez\Documents\FIGURAS\DANIEL\06061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00108"/>
            <a:ext cx="4165268" cy="5555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9050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214421"/>
            <a:ext cx="4500594" cy="5082043"/>
          </a:xfrm>
        </p:spPr>
        <p:txBody>
          <a:bodyPr>
            <a:noAutofit/>
          </a:bodyPr>
          <a:lstStyle/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Ejemplos: 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“Hijo de hombre” </a:t>
            </a:r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significa</a:t>
            </a:r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que pertenece a la naturaleza humana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“hijo de muerte” significa que es mortal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Así, el rey llega a la conclusión que el cuarto ser es de naturaleza divina</a:t>
            </a:r>
            <a:endParaRPr lang="es-GT" sz="3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0962" name="Picture 2" descr="C:\Users\rudy mendez\Documents\FIGURAS\DANIEL\06061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121678"/>
            <a:ext cx="3879548" cy="5174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85861"/>
            <a:ext cx="4179094" cy="5357850"/>
          </a:xfrm>
        </p:spPr>
        <p:txBody>
          <a:bodyPr>
            <a:normAutofit lnSpcReduction="10000"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El rey llama a los tres jóvenes a salir, admitiendo así su derrota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Humillado, el rey entiende que se enfrenta a un Dios totalmente fuera de lo común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Sabe que está tratando con el mismo Dios de Daniel (2: 47)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1986" name="Picture 2" descr="C:\Users\rudy mendez\Documents\FIGURAS\DANIEL\06061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312239"/>
            <a:ext cx="3736672" cy="4983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643050"/>
            <a:ext cx="3810000" cy="4786346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Que la salvación viene de afuera y no adentro, es la primera lección sobre el cuarto personaje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No importa cuán “buenos” seamos, la salvación sigue siendo un asunto de Dios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Y porque Dios ama, escoge descender al nivel humano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3010" name="Picture 2" descr="C:\Users\rudy mendez\Documents\FIGURAS\DANIEL\06061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714488"/>
            <a:ext cx="3995766" cy="4381512"/>
          </a:xfrm>
        </p:spPr>
        <p:txBody>
          <a:bodyPr>
            <a:noAutofit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Para salvar a los demás el mismo Dios de amor debe pasar por esto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Porque el mismo Dios quiere nuestra compañía, camina con nosotros 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Su acción no se limita a la compañía, Dios también salva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4034" name="Picture 2" descr="C:\Users\rudy mendez\Documents\FIGURAS\DANIEL\06061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4348" y="1714488"/>
            <a:ext cx="3810000" cy="4471990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El Dios del cielo no pasó solo a consolarlos, ó a asegurarles su simpatía, sino también los salvó del fuego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El  Dios de la Biblia, es el Dios que salva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Es el Dios que desciende y tiene poder sobre la muerte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Leamos Isa. 43: 1, 2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5058" name="Picture 2" descr="C:\Users\rudy mendez\Documents\FIGURAS\DANIEL\06061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2071678"/>
            <a:ext cx="4038600" cy="4224786"/>
          </a:xfrm>
        </p:spPr>
        <p:txBody>
          <a:bodyPr>
            <a:normAutofit/>
          </a:bodyPr>
          <a:lstStyle/>
          <a:p>
            <a:r>
              <a:rPr lang="es-GT" sz="4000" b="1" dirty="0" smtClean="0">
                <a:solidFill>
                  <a:schemeClr val="accent5">
                    <a:lumMod val="10000"/>
                  </a:schemeClr>
                </a:solidFill>
              </a:rPr>
              <a:t>Solo el creador puede salvar del fuego</a:t>
            </a:r>
          </a:p>
          <a:p>
            <a:r>
              <a:rPr lang="es-GT" sz="4000" b="1" dirty="0" smtClean="0">
                <a:solidFill>
                  <a:schemeClr val="accent5">
                    <a:lumMod val="10000"/>
                  </a:schemeClr>
                </a:solidFill>
              </a:rPr>
              <a:t>Solo Él puede transformar la muerte en vida</a:t>
            </a:r>
            <a:endParaRPr lang="es-GT" sz="4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6082" name="Picture 2" descr="C:\Users\rudy mendez\Documents\FIGURAS\DANIEL\06061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2181622"/>
            <a:ext cx="4487862" cy="3365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482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14422"/>
            <a:ext cx="4038600" cy="5357849"/>
          </a:xfrm>
        </p:spPr>
        <p:txBody>
          <a:bodyPr>
            <a:normAutofit lnSpcReduction="10000"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Pero la reproduce completamente en oro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Nabucodonosor quiere un reino que se extienda hasta el fin y más allá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El término usado para “levantar” (2:44), aparece 8 veces (3: 1, 2, 3, 5, 7, 12, 14, 18) para describir la construcción de la estatua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2050" name="Picture 2" descr="C:\Users\rudy mendez\Documents\FIGURAS\DANIEL\Nabucodonosor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6138" y="1142984"/>
            <a:ext cx="4038600" cy="5080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1071570"/>
          </a:xfrm>
        </p:spPr>
        <p:txBody>
          <a:bodyPr/>
          <a:lstStyle/>
          <a:p>
            <a:pPr algn="ctr"/>
            <a:r>
              <a:rPr lang="es-GT" b="1" i="1" dirty="0" smtClean="0">
                <a:solidFill>
                  <a:schemeClr val="accent5">
                    <a:lumMod val="10000"/>
                  </a:schemeClr>
                </a:solidFill>
              </a:rPr>
              <a:t>Al salir</a:t>
            </a:r>
            <a:endParaRPr lang="es-GT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428736"/>
            <a:ext cx="4038600" cy="5143535"/>
          </a:xfrm>
        </p:spPr>
        <p:txBody>
          <a:bodyPr>
            <a:normAutofit lnSpcReduction="10000"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V. 28-29. Aunque Nabucodonosor “bendice” al Dios del cielo, intrínsecamente sigue siendo indiferente con el Dios del cielo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Para él, este Dios existe y actúa únicamente en relación con los judíos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No es su Dios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2225" name="Picture 1" descr="C:\Users\rudy mendez\Documents\FIGURAS\DANIEL\06061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86314" y="1500174"/>
            <a:ext cx="358863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714488"/>
            <a:ext cx="3810000" cy="4786346"/>
          </a:xfrm>
        </p:spPr>
        <p:txBody>
          <a:bodyPr>
            <a:normAutofit fontScale="92500" lnSpcReduction="10000"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No cree que el Dios de los hebreos es el único Dios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Sólo admite que es superior a otras deidades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Pero no está dispuesto a tener una relación personal con Él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No está para nada pensando en cambiar su religión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1201" name="Picture 1" descr="C:\Users\rudy mendez\Documents\FIGURAS\DANIEL\06061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86314" y="1535882"/>
            <a:ext cx="3643338" cy="485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85861"/>
            <a:ext cx="4038600" cy="5010604"/>
          </a:xfrm>
        </p:spPr>
        <p:txBody>
          <a:bodyPr>
            <a:normAutofit/>
          </a:bodyPr>
          <a:lstStyle/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Así es nuestra naturaleza humana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No estamos dispuestos a cambiar fácilmente nuestros hábitos y creencias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Tanto más integrados en la sociedad, más difícil hacerlo</a:t>
            </a:r>
            <a:endParaRPr lang="es-GT" sz="3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7" name="Picture 1" descr="C:\Users\rudy mendez\Documents\FIGURAS\DANIEL\06061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026397"/>
            <a:ext cx="3950986" cy="526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571613"/>
            <a:ext cx="4179094" cy="5072098"/>
          </a:xfrm>
        </p:spPr>
        <p:txBody>
          <a:bodyPr>
            <a:normAutofit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El decreto, aunque dado a favor del Dios de los jóvenes hebreos, no es adecuado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La verdadera religión no se da por ley del estado, ni por la fuerza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Esto solo generará violencia, represión, muerte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7" name="Picture 1" descr="C:\Users\rudy mendez\Documents\FIGURAS\DANIEL\06061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08706"/>
            <a:ext cx="3514391" cy="468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357299"/>
            <a:ext cx="4038600" cy="4939166"/>
          </a:xfrm>
        </p:spPr>
        <p:txBody>
          <a:bodyPr>
            <a:normAutofit/>
          </a:bodyPr>
          <a:lstStyle/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Nabucodonosor no se convierte a la religión de los tres judíos</a:t>
            </a:r>
          </a:p>
          <a:p>
            <a:r>
              <a:rPr lang="es-GT" sz="3000" b="1" dirty="0" smtClean="0">
                <a:solidFill>
                  <a:schemeClr val="accent5">
                    <a:lumMod val="10000"/>
                  </a:schemeClr>
                </a:solidFill>
              </a:rPr>
              <a:t>Nabucodonosor solo busca tener su conciencia tranquila delante de este Dios a quien realmente desea evitar</a:t>
            </a:r>
            <a:endParaRPr lang="es-GT" sz="3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48129" name="Picture 1" descr="C:\Users\rudy mendez\Documents\FIGURAS\DANIEL\06061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3702888" cy="4938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571613"/>
            <a:ext cx="4038600" cy="5072098"/>
          </a:xfrm>
        </p:spPr>
        <p:txBody>
          <a:bodyPr>
            <a:normAutofit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Los jóvenes hebreos salen enriquecidos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Al arriesgarlo todo por Dios, lo ganaron todo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Su única preocupación era servir y honrar a Dios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El éxito y la victoria está para los que han perdido todo y no esperan nada a cambio</a:t>
            </a:r>
          </a:p>
        </p:txBody>
      </p:sp>
      <p:pic>
        <p:nvPicPr>
          <p:cNvPr id="47105" name="Picture 1" descr="C:\Users\rudy mendez\Documents\FIGURAS\DANIEL\06061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9190" y="1643050"/>
            <a:ext cx="3571900" cy="476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 flipV="1">
            <a:off x="685800" y="214290"/>
            <a:ext cx="8229600" cy="58760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1026" name="Picture 2" descr="C:\Users\rudy mendez\Documents\IMÁGENES BIBLICAS PROFECÍA\y2k 2000 beyond m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214290"/>
            <a:ext cx="4929222" cy="6451119"/>
          </a:xfrm>
          <a:prstGeom prst="rect">
            <a:avLst/>
          </a:prstGeom>
          <a:noFill/>
        </p:spPr>
      </p:pic>
      <p:sp>
        <p:nvSpPr>
          <p:cNvPr id="13" name="12 Marcador de texto"/>
          <p:cNvSpPr>
            <a:spLocks noGrp="1"/>
          </p:cNvSpPr>
          <p:nvPr>
            <p:ph type="body" sz="half" idx="2"/>
          </p:nvPr>
        </p:nvSpPr>
        <p:spPr>
          <a:xfrm>
            <a:off x="5357818" y="642918"/>
            <a:ext cx="3786182" cy="5364182"/>
          </a:xfrm>
        </p:spPr>
        <p:txBody>
          <a:bodyPr>
            <a:noAutofit/>
          </a:bodyPr>
          <a:lstStyle/>
          <a:p>
            <a:r>
              <a:rPr lang="es-GT" sz="4800" dirty="0" smtClean="0">
                <a:solidFill>
                  <a:schemeClr val="accent5">
                    <a:lumMod val="10000"/>
                  </a:schemeClr>
                </a:solidFill>
                <a:latin typeface="Andalus" pitchFamily="2" charset="-78"/>
                <a:cs typeface="Andalus" pitchFamily="2" charset="-78"/>
              </a:rPr>
              <a:t>¿Qué lecciones encontramos en esta historia para el tiempo del fin?</a:t>
            </a:r>
            <a:endParaRPr lang="es-GT" sz="4800" dirty="0">
              <a:solidFill>
                <a:schemeClr val="accent5">
                  <a:lumMod val="1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643074"/>
          </a:xfr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GT" sz="4800" b="1" dirty="0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Lecciones para el tiempo del fin</a:t>
            </a:r>
            <a:endParaRPr lang="es-GT" sz="4800" b="1" dirty="0">
              <a:solidFill>
                <a:srgbClr val="FFFF0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914400" y="2357430"/>
            <a:ext cx="7772400" cy="3998130"/>
          </a:xfrm>
        </p:spPr>
        <p:txBody>
          <a:bodyPr>
            <a:normAutofit/>
          </a:bodyPr>
          <a:lstStyle/>
          <a:p>
            <a:r>
              <a:rPr lang="es-GT" sz="36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Habrá un decreto universal</a:t>
            </a:r>
          </a:p>
          <a:p>
            <a:r>
              <a:rPr lang="es-GT" sz="36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Vendrá de la nación más poderosa del mundo</a:t>
            </a:r>
          </a:p>
          <a:p>
            <a:r>
              <a:rPr lang="es-GT" sz="36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Decreto de muerte para el que no quiera obedecerlo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500198"/>
          </a:xfr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GT" sz="4800" b="1" dirty="0" smtClean="0">
                <a:solidFill>
                  <a:srgbClr val="FFFF00"/>
                </a:solidFill>
                <a:latin typeface="Andalus" pitchFamily="2" charset="-78"/>
                <a:cs typeface="Andalus" pitchFamily="2" charset="-78"/>
              </a:rPr>
              <a:t>Lecciones para el tiempo del fin</a:t>
            </a:r>
            <a:endParaRPr lang="es-GT" sz="4800" b="1" dirty="0">
              <a:solidFill>
                <a:srgbClr val="FFFF00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914400" y="2214554"/>
            <a:ext cx="7772400" cy="4141006"/>
          </a:xfrm>
        </p:spPr>
        <p:txBody>
          <a:bodyPr>
            <a:normAutofit/>
          </a:bodyPr>
          <a:lstStyle/>
          <a:p>
            <a:r>
              <a:rPr lang="es-GT" sz="33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Irá en contra de uno de los mandamientos de la Ley de Dios</a:t>
            </a:r>
          </a:p>
          <a:p>
            <a:r>
              <a:rPr lang="es-GT" sz="33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Se obligará a todos a adorar una imagen (</a:t>
            </a:r>
            <a:r>
              <a:rPr lang="es-GT" sz="3300" b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</a:t>
            </a:r>
            <a:r>
              <a:rPr lang="es-GT" sz="33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13: 15)</a:t>
            </a:r>
          </a:p>
          <a:p>
            <a:r>
              <a:rPr lang="es-GT" sz="33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Habrá acusación maliciosa contra los fieles</a:t>
            </a:r>
          </a:p>
          <a:p>
            <a:r>
              <a:rPr lang="es-GT" sz="33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Habrá liberación para los fieles</a:t>
            </a:r>
            <a:endParaRPr lang="es-GT" sz="33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udy mendez\Documents\IMÁGENES BIBLICAS PROFECÍA\DANIEL\0601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-214338"/>
            <a:ext cx="5677697" cy="7572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2428868"/>
            <a:ext cx="4038600" cy="3867596"/>
          </a:xfrm>
        </p:spPr>
        <p:txBody>
          <a:bodyPr>
            <a:normAutofit/>
          </a:bodyPr>
          <a:lstStyle/>
          <a:p>
            <a:r>
              <a:rPr lang="es-GT" sz="4000" b="1" dirty="0" smtClean="0">
                <a:solidFill>
                  <a:schemeClr val="accent5">
                    <a:lumMod val="10000"/>
                  </a:schemeClr>
                </a:solidFill>
              </a:rPr>
              <a:t>El reino de Nabucodonosor reemplaza el reino de Dios</a:t>
            </a:r>
            <a:endParaRPr lang="es-GT" sz="4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1265" name="Picture 1" descr="C:\Users\rudy mendez\Documents\FIGURAS\DANIEL\0606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407519"/>
            <a:ext cx="3665234" cy="4888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i="1" dirty="0" smtClean="0">
                <a:solidFill>
                  <a:schemeClr val="accent5">
                    <a:lumMod val="10000"/>
                  </a:schemeClr>
                </a:solidFill>
              </a:rPr>
              <a:t>El complejo de Babel</a:t>
            </a:r>
            <a:endParaRPr lang="es-GT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1770501"/>
            <a:ext cx="3929090" cy="4801771"/>
          </a:xfrm>
        </p:spPr>
        <p:txBody>
          <a:bodyPr>
            <a:normAutofit lnSpcReduction="10000"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Esta usurpación nos recuerda  a la antigua ciudad de Babel (Gen.11: 1-9)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La torre también se construye en una llanura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Seguramente se trata del mismo lugar: a 5 </a:t>
            </a:r>
            <a:r>
              <a:rPr lang="es-GT" b="1" dirty="0" err="1" smtClean="0">
                <a:solidFill>
                  <a:schemeClr val="accent5">
                    <a:lumMod val="10000"/>
                  </a:schemeClr>
                </a:solidFill>
              </a:rPr>
              <a:t>kms</a:t>
            </a:r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. De la antigua Babilonia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429652" y="1770501"/>
            <a:ext cx="264292" cy="4525963"/>
          </a:xfrm>
        </p:spPr>
        <p:txBody>
          <a:bodyPr>
            <a:normAutofit lnSpcReduction="10000"/>
          </a:bodyPr>
          <a:lstStyle/>
          <a:p>
            <a:endParaRPr lang="es-GT" dirty="0"/>
          </a:p>
        </p:txBody>
      </p:sp>
      <p:pic>
        <p:nvPicPr>
          <p:cNvPr id="10242" name="Picture 2" descr="http://www.plataformaarquitectura.cl/cpgarq/albums/userpics/10023/zigurat_babilo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8292" y="2428868"/>
            <a:ext cx="494570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Las excavaciones arqueológicas han dado con una plataforma de casi 6 </a:t>
            </a:r>
            <a:r>
              <a:rPr lang="es-GT" b="1" dirty="0" err="1" smtClean="0">
                <a:solidFill>
                  <a:schemeClr val="accent5">
                    <a:lumMod val="10000"/>
                  </a:schemeClr>
                </a:solidFill>
              </a:rPr>
              <a:t>mts</a:t>
            </a:r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., de alto con 15 mts2 de superficie que bien pudo haber sido el apoyo de la estatua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72528" y="1770501"/>
            <a:ext cx="121416" cy="4525963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9218" name="Picture 2" descr="http://www.dearqueologia.com/oriente_articulos/persia/sardes_herm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5" y="2265423"/>
            <a:ext cx="4000496" cy="2859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357298"/>
            <a:ext cx="4038600" cy="5214973"/>
          </a:xfrm>
        </p:spPr>
        <p:txBody>
          <a:bodyPr>
            <a:normAutofit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La ceremonia a la que Nabucodonosor convoca, es religiosa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Es una “dedicación”, una “</a:t>
            </a:r>
            <a:r>
              <a:rPr lang="es-GT" b="1" dirty="0" err="1" smtClean="0">
                <a:solidFill>
                  <a:schemeClr val="accent5">
                    <a:lumMod val="10000"/>
                  </a:schemeClr>
                </a:solidFill>
              </a:rPr>
              <a:t>hanukkah</a:t>
            </a:r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” (v.2 y 3)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La Biblia siempre utiliza esa palabra en relación con el altar o el templo (</a:t>
            </a:r>
            <a:r>
              <a:rPr lang="es-GT" b="1" dirty="0" err="1" smtClean="0">
                <a:solidFill>
                  <a:schemeClr val="accent5">
                    <a:lumMod val="10000"/>
                  </a:schemeClr>
                </a:solidFill>
              </a:rPr>
              <a:t>Num.</a:t>
            </a:r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 7: 10; 2 </a:t>
            </a:r>
            <a:r>
              <a:rPr lang="es-GT" b="1" dirty="0" err="1" smtClean="0">
                <a:solidFill>
                  <a:schemeClr val="accent5">
                    <a:lumMod val="10000"/>
                  </a:schemeClr>
                </a:solidFill>
              </a:rPr>
              <a:t>Crón</a:t>
            </a:r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. 7: 9)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Picture 1" descr="C:\Users\rudy mendez\Documents\FIGURAS\DANIEL\0606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8732" y="1388940"/>
            <a:ext cx="3879548" cy="5174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47698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285860"/>
            <a:ext cx="4038600" cy="5143535"/>
          </a:xfrm>
        </p:spPr>
        <p:txBody>
          <a:bodyPr>
            <a:normAutofit/>
          </a:bodyPr>
          <a:lstStyle/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Las intenciones son claras:  Se sustituye la adoración divina por el culto a una persona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Todo el escenario conduce a los rituales de adoración</a:t>
            </a:r>
          </a:p>
          <a:p>
            <a:r>
              <a:rPr lang="es-GT" b="1" dirty="0" smtClean="0">
                <a:solidFill>
                  <a:schemeClr val="accent5">
                    <a:lumMod val="10000"/>
                  </a:schemeClr>
                </a:solidFill>
              </a:rPr>
              <a:t>El gesto de postrarse (2: 46), el rey ahora lo exige a los demás para su estatua</a:t>
            </a:r>
            <a:endParaRPr lang="es-GT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Picture 1" descr="C:\Users\rudy mendez\Documents\FIGURAS\DANIEL\0606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25173" y="1312238"/>
            <a:ext cx="3890231" cy="5188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6666"/>
      </a:dk1>
      <a:lt1>
        <a:srgbClr val="33CCCC"/>
      </a:lt1>
      <a:dk2>
        <a:srgbClr val="006666"/>
      </a:dk2>
      <a:lt2>
        <a:srgbClr val="808080"/>
      </a:lt2>
      <a:accent1>
        <a:srgbClr val="0099FF"/>
      </a:accent1>
      <a:accent2>
        <a:srgbClr val="33CCFF"/>
      </a:accent2>
      <a:accent3>
        <a:srgbClr val="ADE2E2"/>
      </a:accent3>
      <a:accent4>
        <a:srgbClr val="005656"/>
      </a:accent4>
      <a:accent5>
        <a:srgbClr val="AACAFF"/>
      </a:accent5>
      <a:accent6>
        <a:srgbClr val="2DB9E7"/>
      </a:accent6>
      <a:hlink>
        <a:srgbClr val="3333FF"/>
      </a:hlink>
      <a:folHlink>
        <a:srgbClr val="CCFF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PF1</Template>
  <TotalTime>251</TotalTime>
  <Words>1620</Words>
  <Application>Microsoft Office PowerPoint</Application>
  <PresentationFormat>Presentación en pantalla (4:3)</PresentationFormat>
  <Paragraphs>140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Default Design</vt:lpstr>
      <vt:lpstr>SECRETOS DE DANIEL tema 3 </vt:lpstr>
      <vt:lpstr>Diapositiva 2</vt:lpstr>
      <vt:lpstr>Diapositiva 3</vt:lpstr>
      <vt:lpstr>Diapositiva 4</vt:lpstr>
      <vt:lpstr>Diapositiva 5</vt:lpstr>
      <vt:lpstr>El complejo de Babel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Las acusaciones de los caldeos</vt:lpstr>
      <vt:lpstr>Diapositiva 24</vt:lpstr>
      <vt:lpstr>Diapositiva 25</vt:lpstr>
      <vt:lpstr>En el fuego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Al salir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Lecciones para el tiempo del fin</vt:lpstr>
      <vt:lpstr>Lecciones para el tiempo del fin</vt:lpstr>
      <vt:lpstr>Diapositiva 49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SECRETOS DE DANIEL tema 3</dc:title>
  <dc:creator>rudy mendez</dc:creator>
  <cp:lastModifiedBy>rudy mendez</cp:lastModifiedBy>
  <cp:revision>34</cp:revision>
  <dcterms:created xsi:type="dcterms:W3CDTF">2008-05-06T22:21:00Z</dcterms:created>
  <dcterms:modified xsi:type="dcterms:W3CDTF">2008-11-07T21:15:13Z</dcterms:modified>
</cp:coreProperties>
</file>