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4" r:id="rId22"/>
    <p:sldId id="265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2" r:id="rId53"/>
    <p:sldId id="311" r:id="rId54"/>
    <p:sldId id="313" r:id="rId55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2" autoAdjust="0"/>
    <p:restoredTop sz="94575" autoAdjust="0"/>
  </p:normalViewPr>
  <p:slideViewPr>
    <p:cSldViewPr>
      <p:cViewPr varScale="1">
        <p:scale>
          <a:sx n="72" d="100"/>
          <a:sy n="72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3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4876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4876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AE158F7-76D5-4DD5-B37C-E0B609780453}" type="datetimeFigureOut">
              <a:rPr lang="es-GT" smtClean="0"/>
              <a:pPr/>
              <a:t>09/11/2008</a:t>
            </a:fld>
            <a:endParaRPr lang="es-G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G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2BE45C-D1D3-4CF1-AE03-35ABA0F228A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google.com.gt/imgres?imgurl=http://www.ucm.es/info/gma/cuneiforme.jpg&amp;imgrefurl=http://www.ucm.es/info/gma/Rivadeneyra.html&amp;h=288&amp;w=403&amp;sz=39&amp;hl=es&amp;start=88&amp;sig2=N_O0NeKT61d_QwlN2xB79g&amp;tbnid=u6Q8UBFrGLWPKM:&amp;tbnh=89&amp;tbnw=124&amp;ei=jngiSPSbCITGevq4_L8E&amp;prev=/images?q=Nabucodonosor&amp;start=72&amp;gbv=2&amp;ndsp=18&amp;hl=es&amp;sa=N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643050"/>
            <a:ext cx="857256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es-GT" sz="6000" b="1" i="1" dirty="0" smtClean="0">
                <a:solidFill>
                  <a:schemeClr val="accent5">
                    <a:lumMod val="10000"/>
                  </a:schemeClr>
                </a:solidFill>
                <a:latin typeface="Batik Regular" pitchFamily="2" charset="0"/>
              </a:rPr>
              <a:t>SECRETOS DE DANIEL</a:t>
            </a:r>
            <a:br>
              <a:rPr lang="es-GT" sz="6000" b="1" i="1" dirty="0" smtClean="0">
                <a:solidFill>
                  <a:schemeClr val="accent5">
                    <a:lumMod val="10000"/>
                  </a:schemeClr>
                </a:solidFill>
                <a:latin typeface="Batik Regular" pitchFamily="2" charset="0"/>
              </a:rPr>
            </a:br>
            <a:r>
              <a:rPr lang="es-GT" b="1" i="1" dirty="0" smtClean="0">
                <a:solidFill>
                  <a:schemeClr val="accent5">
                    <a:lumMod val="10000"/>
                  </a:schemeClr>
                </a:solidFill>
                <a:latin typeface="Batik Regular" pitchFamily="2" charset="0"/>
              </a:rPr>
              <a:t>tema 4</a:t>
            </a:r>
            <a: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  <a:t/>
            </a:r>
            <a:b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</a:br>
            <a:endParaRPr lang="es-GT" sz="6000" b="1" i="1" dirty="0">
              <a:solidFill>
                <a:srgbClr val="FFFF00"/>
              </a:solidFill>
              <a:latin typeface="Batik Regular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4214818"/>
            <a:ext cx="8143932" cy="150019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s-GT" sz="4000" b="1" i="1" dirty="0" smtClean="0">
                <a:solidFill>
                  <a:schemeClr val="bg1"/>
                </a:solidFill>
                <a:latin typeface="Arnprior" pitchFamily="2" charset="0"/>
              </a:rPr>
              <a:t>“</a:t>
            </a:r>
            <a:r>
              <a:rPr lang="es-GT" sz="5400" b="1" i="1" dirty="0" smtClean="0">
                <a:solidFill>
                  <a:schemeClr val="bg1"/>
                </a:solidFill>
                <a:latin typeface="Blue Highway Linocut" pitchFamily="2" charset="0"/>
              </a:rPr>
              <a:t>EL ÁRBOL EN MEDIO DE LA TIERRA”</a:t>
            </a:r>
            <a:endParaRPr lang="es-GT" sz="4000" b="1" i="1" dirty="0">
              <a:solidFill>
                <a:schemeClr val="bg1"/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857232"/>
            <a:ext cx="4071966" cy="1276368"/>
          </a:xfrm>
        </p:spPr>
        <p:txBody>
          <a:bodyPr/>
          <a:lstStyle/>
          <a:p>
            <a:pPr algn="ctr"/>
            <a:r>
              <a:rPr lang="es-GT" sz="4800" b="1" i="1" dirty="0" smtClean="0"/>
              <a:t>La exposición del sueño</a:t>
            </a:r>
            <a:endParaRPr lang="es-GT" sz="4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071546"/>
            <a:ext cx="3810000" cy="4795854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El sueño compara a Nabucodonosor con un árbol en su plenitud</a:t>
            </a:r>
          </a:p>
          <a:p>
            <a:r>
              <a:rPr lang="es-GT" sz="3000" b="1" dirty="0" smtClean="0"/>
              <a:t>El sueño es bastante raro</a:t>
            </a:r>
          </a:p>
          <a:p>
            <a:r>
              <a:rPr lang="es-GT" sz="3000" b="1" dirty="0" smtClean="0"/>
              <a:t>Consulta con todo tipo de sabios</a:t>
            </a:r>
          </a:p>
          <a:p>
            <a:r>
              <a:rPr lang="es-GT" sz="3000" b="1" dirty="0" smtClean="0"/>
              <a:t>Nadie se atreve a interpretarlo </a:t>
            </a:r>
            <a:endParaRPr lang="es-GT" sz="3000" b="1" dirty="0"/>
          </a:p>
        </p:txBody>
      </p:sp>
      <p:pic>
        <p:nvPicPr>
          <p:cNvPr id="5123" name="Picture 3" descr="C:\Users\rudy mendez\Documents\FIGURAS\DANIEL\danie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45719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428736"/>
            <a:ext cx="3810000" cy="4438664"/>
          </a:xfrm>
        </p:spPr>
        <p:txBody>
          <a:bodyPr>
            <a:normAutofit lnSpcReduction="10000"/>
          </a:bodyPr>
          <a:lstStyle/>
          <a:p>
            <a:r>
              <a:rPr lang="es-GT" sz="3200" b="1" dirty="0" smtClean="0"/>
              <a:t>Todos están condenados al fracaso (v.6  y 7)</a:t>
            </a:r>
          </a:p>
          <a:p>
            <a:r>
              <a:rPr lang="es-GT" sz="3200" b="1" dirty="0" smtClean="0"/>
              <a:t>Como último recurso recurre a Daniel</a:t>
            </a:r>
          </a:p>
          <a:p>
            <a:r>
              <a:rPr lang="es-GT" sz="3200" b="1" dirty="0" smtClean="0"/>
              <a:t>Arrinconado el rey, no tenía otra opción</a:t>
            </a:r>
          </a:p>
        </p:txBody>
      </p:sp>
      <p:pic>
        <p:nvPicPr>
          <p:cNvPr id="4098" name="Picture 2" descr="C:\Users\rudy mendez\Documents\FIGURAS\DANIEL\0615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571612"/>
            <a:ext cx="448786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685800" y="857232"/>
            <a:ext cx="7772400" cy="13336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00174"/>
            <a:ext cx="4038600" cy="4796290"/>
          </a:xfrm>
        </p:spPr>
        <p:txBody>
          <a:bodyPr>
            <a:normAutofit/>
          </a:bodyPr>
          <a:lstStyle/>
          <a:p>
            <a:r>
              <a:rPr lang="es-GT" sz="3600" b="1" dirty="0" smtClean="0"/>
              <a:t>Su preocupación es guardar su apariencia (v. 8)</a:t>
            </a:r>
          </a:p>
          <a:p>
            <a:r>
              <a:rPr lang="es-GT" sz="3600" b="1" dirty="0" smtClean="0"/>
              <a:t>El rey atribuye el poder de Daniel a su dios babilónico</a:t>
            </a:r>
          </a:p>
        </p:txBody>
      </p:sp>
      <p:pic>
        <p:nvPicPr>
          <p:cNvPr id="3074" name="Picture 2" descr="C:\Users\rudy mendez\Documents\FIGURAS\DANIEL\0615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628" y="1071546"/>
            <a:ext cx="3560081" cy="4748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48804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785794"/>
            <a:ext cx="4038600" cy="5510671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Su relato e interpretación se presentan en DOS escenarios</a:t>
            </a:r>
          </a:p>
          <a:p>
            <a:r>
              <a:rPr lang="es-GT" sz="3200" b="1" dirty="0" smtClean="0"/>
              <a:t>UNO: es positivo e implica un árbol en plenitud</a:t>
            </a:r>
          </a:p>
          <a:p>
            <a:r>
              <a:rPr lang="es-GT" sz="3200" b="1" dirty="0" smtClean="0"/>
              <a:t>El SEGUNDO:  es negativo y habla del destino del árbol</a:t>
            </a:r>
            <a:endParaRPr lang="es-GT" sz="3200" b="1" dirty="0"/>
          </a:p>
        </p:txBody>
      </p:sp>
      <p:pic>
        <p:nvPicPr>
          <p:cNvPr id="41985" name="Picture 1" descr="C:\Users\rudy mendez\Documents\FIGURAS\DANIEL\0601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3879548" cy="5174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62" y="285728"/>
            <a:ext cx="4186238" cy="1140736"/>
          </a:xfrm>
        </p:spPr>
        <p:txBody>
          <a:bodyPr/>
          <a:lstStyle/>
          <a:p>
            <a:pPr algn="ctr"/>
            <a:r>
              <a:rPr lang="es-GT" dirty="0" smtClean="0"/>
              <a:t>La explicación del </a:t>
            </a:r>
            <a:r>
              <a:rPr lang="es-GT" dirty="0" smtClean="0"/>
              <a:t>sueño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357718" cy="5010168"/>
          </a:xfrm>
        </p:spPr>
        <p:txBody>
          <a:bodyPr>
            <a:noAutofit/>
          </a:bodyPr>
          <a:lstStyle/>
          <a:p>
            <a:r>
              <a:rPr lang="es-GT" b="1" dirty="0" smtClean="0"/>
              <a:t>El simbolismo del árbol no era extraño para Nabucodonosor</a:t>
            </a:r>
          </a:p>
          <a:p>
            <a:r>
              <a:rPr lang="es-GT" b="1" dirty="0" smtClean="0"/>
              <a:t>El paralelismo entre el árbol y la estatua de </a:t>
            </a:r>
            <a:r>
              <a:rPr lang="es-GT" b="1" dirty="0" err="1" smtClean="0"/>
              <a:t>Dan.</a:t>
            </a:r>
            <a:r>
              <a:rPr lang="es-GT" b="1" dirty="0" smtClean="0"/>
              <a:t> 2 es claro (2:38 comparado con 4:11, 12)</a:t>
            </a:r>
          </a:p>
          <a:p>
            <a:r>
              <a:rPr lang="es-GT" b="1" dirty="0" smtClean="0"/>
              <a:t>Se identifica al árbol con la cabeza de la estatua y ésta representa a Nabucodonosor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92898" cy="4525963"/>
          </a:xfrm>
        </p:spPr>
        <p:txBody>
          <a:bodyPr>
            <a:normAutofit fontScale="92500" lnSpcReduction="20000"/>
          </a:bodyPr>
          <a:lstStyle/>
          <a:p>
            <a:endParaRPr lang="es-GT" dirty="0"/>
          </a:p>
        </p:txBody>
      </p:sp>
      <p:pic>
        <p:nvPicPr>
          <p:cNvPr id="40962" name="Picture 2" descr="http://www.madhuca.com/images/Madhu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3292090" cy="4593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142985"/>
            <a:ext cx="4179094" cy="5153480"/>
          </a:xfrm>
        </p:spPr>
        <p:txBody>
          <a:bodyPr>
            <a:normAutofit/>
          </a:bodyPr>
          <a:lstStyle/>
          <a:p>
            <a:r>
              <a:rPr lang="es-GT" b="1" dirty="0" smtClean="0"/>
              <a:t>La figura del árbol hace alusión al carácter presuntuoso del rey</a:t>
            </a:r>
          </a:p>
          <a:p>
            <a:r>
              <a:rPr lang="es-GT" b="1" dirty="0" smtClean="0"/>
              <a:t>Evidentemente no es un árbol común</a:t>
            </a:r>
          </a:p>
          <a:p>
            <a:r>
              <a:rPr lang="es-GT" b="1" dirty="0" smtClean="0"/>
              <a:t>Todo apunta a su superioridad</a:t>
            </a:r>
          </a:p>
          <a:p>
            <a:r>
              <a:rPr lang="es-GT" b="1" dirty="0" smtClean="0"/>
              <a:t>Pero debajo del follaje de alabanza, hay una capa de duras críticas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72528" y="1770501"/>
            <a:ext cx="121416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46082" name="Picture 2" descr="http://byfiles.storage.live.com/y1psQ2_30TdU1F-HcUjuyjxJcAV5x5KE2FeV15F0J-U8pYFNK0J_A24EpDYvzfXDIExUVXt8zPH-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42912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071546"/>
            <a:ext cx="3995766" cy="4857784"/>
          </a:xfrm>
        </p:spPr>
        <p:txBody>
          <a:bodyPr>
            <a:normAutofit/>
          </a:bodyPr>
          <a:lstStyle/>
          <a:p>
            <a:r>
              <a:rPr lang="es-GT" b="1" dirty="0" smtClean="0"/>
              <a:t>Es el ORGULLO de Nabucodonosor lo que la imagen del árbol describe en realidad</a:t>
            </a:r>
          </a:p>
          <a:p>
            <a:r>
              <a:rPr lang="es-GT" b="1" dirty="0" smtClean="0"/>
              <a:t>El  ORGULLO del rey es proporcional a la altura del árbol</a:t>
            </a:r>
          </a:p>
          <a:p>
            <a:r>
              <a:rPr lang="es-GT" b="1" dirty="0" smtClean="0"/>
              <a:t>Este árbol enorme, es en realidad un insulto abierto para Dios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786842" y="1770501"/>
            <a:ext cx="357158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3074" name="Picture 2" descr="C:\Users\rudy mendez\Documents\IMÁGENES BIBLICAS\árboles\thmb\thmb_MUWO4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1546"/>
            <a:ext cx="358976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4422"/>
            <a:ext cx="3810000" cy="4857784"/>
          </a:xfrm>
        </p:spPr>
        <p:txBody>
          <a:bodyPr>
            <a:normAutofit/>
          </a:bodyPr>
          <a:lstStyle/>
          <a:p>
            <a:r>
              <a:rPr lang="es-GT" sz="3600" b="1" dirty="0" smtClean="0"/>
              <a:t>El árbol del sueño simboliza  el ORGULLO de un rey que tiene intenciones de reemplazar a Dios</a:t>
            </a:r>
            <a:endParaRPr lang="es-GT" sz="36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16433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2050" name="Picture 2" descr="C:\Users\rudy mendez\Documents\IMÁGENES BIBLICAS\árboles\thmb\thmb_REDW9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596" y="1000108"/>
            <a:ext cx="3732626" cy="4976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714356"/>
            <a:ext cx="3857652" cy="1419244"/>
          </a:xfrm>
        </p:spPr>
        <p:txBody>
          <a:bodyPr/>
          <a:lstStyle/>
          <a:p>
            <a:pPr algn="ctr"/>
            <a:r>
              <a:rPr lang="es-GT" sz="4000" dirty="0" smtClean="0"/>
              <a:t>La explicación del </a:t>
            </a:r>
            <a:r>
              <a:rPr lang="es-GT" sz="4000" dirty="0" smtClean="0"/>
              <a:t>sueño</a:t>
            </a:r>
            <a:endParaRPr lang="es-GT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472" y="1643050"/>
            <a:ext cx="3924328" cy="4429156"/>
          </a:xfrm>
        </p:spPr>
        <p:txBody>
          <a:bodyPr/>
          <a:lstStyle/>
          <a:p>
            <a:r>
              <a:rPr lang="es-GT" b="1" dirty="0" smtClean="0"/>
              <a:t>El  </a:t>
            </a:r>
            <a:r>
              <a:rPr lang="es-GT" b="1" dirty="0" smtClean="0"/>
              <a:t>descenso del cielo es igual (v.23</a:t>
            </a:r>
            <a:r>
              <a:rPr lang="es-GT" b="1" dirty="0" smtClean="0"/>
              <a:t>), al </a:t>
            </a:r>
            <a:r>
              <a:rPr lang="es-GT" b="1" dirty="0" smtClean="0"/>
              <a:t>de</a:t>
            </a:r>
            <a:r>
              <a:rPr lang="es-GT" b="1" dirty="0" smtClean="0"/>
              <a:t> </a:t>
            </a:r>
            <a:r>
              <a:rPr lang="es-GT" b="1" dirty="0" smtClean="0"/>
              <a:t>la historia de </a:t>
            </a:r>
            <a:r>
              <a:rPr lang="es-GT" b="1" dirty="0" smtClean="0"/>
              <a:t>Babel: (</a:t>
            </a:r>
            <a:r>
              <a:rPr lang="es-GT" b="1" dirty="0" smtClean="0"/>
              <a:t>Gén.11: 4-9), de repente </a:t>
            </a:r>
            <a:r>
              <a:rPr lang="es-GT" b="1" dirty="0" smtClean="0"/>
              <a:t> se detiene </a:t>
            </a:r>
            <a:r>
              <a:rPr lang="es-GT" b="1" dirty="0" smtClean="0"/>
              <a:t>el crecimiento del árbol</a:t>
            </a:r>
          </a:p>
          <a:p>
            <a:r>
              <a:rPr lang="es-GT" b="1" dirty="0" smtClean="0"/>
              <a:t>De la serenidad pasamos a la actividad violenta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307212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1026" name="Picture 2" descr="C:\Users\rudy mendez\Documents\IMÁGENES BIBLICAS\árboles\thmb\thmb_REDW2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00240"/>
            <a:ext cx="300039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85860"/>
            <a:ext cx="3743324" cy="4581540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La identidad del ser celestial ya sugiere un cambio en el destino del rey</a:t>
            </a:r>
          </a:p>
          <a:p>
            <a:r>
              <a:rPr lang="es-GT" b="1" dirty="0" smtClean="0"/>
              <a:t>Se le llama “vigilante y santo” (v.13)</a:t>
            </a:r>
          </a:p>
          <a:p>
            <a:r>
              <a:rPr lang="es-GT" b="1" dirty="0" smtClean="0"/>
              <a:t>Este vigilante, ó ángel celestial, anuncia el destino del rey en dos declaraciones</a:t>
            </a:r>
            <a:endParaRPr lang="es-GT" b="1" dirty="0"/>
          </a:p>
        </p:txBody>
      </p:sp>
      <p:pic>
        <p:nvPicPr>
          <p:cNvPr id="37889" name="Picture 1" descr="E:\PROPHECY\ANGEL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8515" y="1857364"/>
            <a:ext cx="4715485" cy="335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64344" y="1000108"/>
            <a:ext cx="4179094" cy="5296357"/>
          </a:xfrm>
        </p:spPr>
        <p:txBody>
          <a:bodyPr>
            <a:normAutofit/>
          </a:bodyPr>
          <a:lstStyle/>
          <a:p>
            <a:r>
              <a:rPr lang="es-GT" b="1" dirty="0" smtClean="0"/>
              <a:t>Por primera vez el libro de Daniel presenta a un Nabucodonosor sonriente</a:t>
            </a:r>
          </a:p>
          <a:p>
            <a:r>
              <a:rPr lang="es-GT" b="1" dirty="0" smtClean="0"/>
              <a:t>Hasta ahora su expresión había sido siempre de enojo</a:t>
            </a:r>
          </a:p>
          <a:p>
            <a:r>
              <a:rPr lang="es-GT" b="1" dirty="0" smtClean="0"/>
              <a:t>Ese mismo rey, ahora saluda con un “</a:t>
            </a:r>
            <a:r>
              <a:rPr lang="es-GT" b="1" dirty="0" err="1" smtClean="0"/>
              <a:t>shalom</a:t>
            </a:r>
            <a:r>
              <a:rPr lang="es-GT" b="1" dirty="0" smtClean="0"/>
              <a:t>”: “paz os sea multiplicada” (4:1)</a:t>
            </a:r>
            <a:endParaRPr lang="es-GT" b="1" dirty="0"/>
          </a:p>
        </p:txBody>
      </p:sp>
      <p:pic>
        <p:nvPicPr>
          <p:cNvPr id="3074" name="Picture 2" descr="C:\Users\rudy mendez\Documents\IMAGENES BIBLICAS-AT\LISTO 8\Daniel\0604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857232"/>
            <a:ext cx="3929090" cy="5117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4422"/>
            <a:ext cx="3810000" cy="4652978"/>
          </a:xfrm>
        </p:spPr>
        <p:txBody>
          <a:bodyPr/>
          <a:lstStyle/>
          <a:p>
            <a:r>
              <a:rPr lang="es-GT" sz="3200" b="1" dirty="0" smtClean="0"/>
              <a:t>Una </a:t>
            </a:r>
            <a:r>
              <a:rPr lang="es-GT" sz="3200" b="1" dirty="0" smtClean="0"/>
              <a:t>vez cortado, el árbol desaparece de la </a:t>
            </a:r>
            <a:r>
              <a:rPr lang="es-GT" sz="3200" b="1" dirty="0" smtClean="0"/>
              <a:t>vista (v.14, 23)</a:t>
            </a:r>
            <a:endParaRPr lang="es-GT" sz="3200" b="1" dirty="0" smtClean="0"/>
          </a:p>
          <a:p>
            <a:r>
              <a:rPr lang="es-GT" sz="3200" b="1" dirty="0" smtClean="0"/>
              <a:t>Despojado de sus ramas, hojas y frutos, pierde su función universal</a:t>
            </a:r>
            <a:endParaRPr lang="es-GT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86776" y="1770501"/>
            <a:ext cx="40716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34818" name="Picture 2" descr="http://luismariano.blogia.com/upload/20060921205906-arbol-corta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4138642" cy="4795854"/>
          </a:xfrm>
        </p:spPr>
        <p:txBody>
          <a:bodyPr/>
          <a:lstStyle/>
          <a:p>
            <a:r>
              <a:rPr lang="es-GT" b="1" dirty="0" smtClean="0"/>
              <a:t>E</a:t>
            </a:r>
            <a:r>
              <a:rPr lang="es-GT" b="1" dirty="0" smtClean="0"/>
              <a:t>l </a:t>
            </a:r>
            <a:r>
              <a:rPr lang="es-GT" b="1" dirty="0" smtClean="0"/>
              <a:t>árbol, caído y </a:t>
            </a:r>
            <a:r>
              <a:rPr lang="es-GT" b="1" dirty="0" smtClean="0"/>
              <a:t>despojado…</a:t>
            </a:r>
            <a:r>
              <a:rPr lang="es-GT" b="1" dirty="0" smtClean="0"/>
              <a:t>(v.15, 16)</a:t>
            </a:r>
            <a:endParaRPr lang="es-GT" b="1" dirty="0" smtClean="0"/>
          </a:p>
          <a:p>
            <a:r>
              <a:rPr lang="es-GT" b="1" dirty="0"/>
              <a:t>E</a:t>
            </a:r>
            <a:r>
              <a:rPr lang="es-GT" b="1" dirty="0" smtClean="0"/>
              <a:t>s </a:t>
            </a:r>
            <a:r>
              <a:rPr lang="es-GT" b="1" dirty="0" smtClean="0"/>
              <a:t>sujetado a la tierra (aprisionado con atadura de hierro y bronce), para evitar que siga creciendo</a:t>
            </a:r>
          </a:p>
          <a:p>
            <a:r>
              <a:rPr lang="es-GT" b="1" dirty="0" smtClean="0"/>
              <a:t>Se identifica la cepa del árbol con una bestia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39937" name="Picture 1" descr="C:\Users\rudy mendez\Documents\FIGURAS\DANIEL\Nabuc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297370" cy="295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14422"/>
            <a:ext cx="4038600" cy="5082042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Y esta bestia, duerme en el campo con las demás bestias, come, anda y vive como una bestia</a:t>
            </a:r>
          </a:p>
          <a:p>
            <a:r>
              <a:rPr lang="es-GT" sz="3200" b="1" dirty="0" smtClean="0"/>
              <a:t>Su mente humana es sustituida por un animal</a:t>
            </a:r>
            <a:endParaRPr lang="es-GT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9289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6" name="Picture 2" descr="http://marcianitosverdes.haaan.com/wp-content/uploads/2007/09/windowslivewriterlosniossalvajes3-cff0nabucodonosor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373584" cy="3441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dirty="0" smtClean="0"/>
              <a:t>Según lo indica Daniel (v.25), Nabucodonosor dejaría de ser una bestia solamente cuando reconozca que el Dios Altísimo tiene el dominio</a:t>
            </a:r>
          </a:p>
          <a:p>
            <a:r>
              <a:rPr lang="es-GT" dirty="0" smtClean="0"/>
              <a:t>El estado animal del rey está vinculado con su inconsciencia religiosa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>
            <a:normAutofit fontScale="92500" lnSpcReduction="20000"/>
          </a:bodyPr>
          <a:lstStyle/>
          <a:p>
            <a:endParaRPr lang="es-GT" dirty="0"/>
          </a:p>
        </p:txBody>
      </p:sp>
      <p:pic>
        <p:nvPicPr>
          <p:cNvPr id="33794" name="Picture 2" descr="http://www.griseldaonline.it/foto/checcoli/2C-%20william-blake-nabucodonosor-1795-londra-tate-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760" y="2000240"/>
            <a:ext cx="4646240" cy="370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El rey no tiene un conocimiento verdadero de Dios</a:t>
            </a:r>
          </a:p>
          <a:p>
            <a:r>
              <a:rPr lang="es-GT" dirty="0" smtClean="0"/>
              <a:t>Y Dios mismo fija el tiempo: “siete tiempos”(v.25)</a:t>
            </a:r>
          </a:p>
          <a:p>
            <a:r>
              <a:rPr lang="es-GT" dirty="0" smtClean="0"/>
              <a:t>El número es sagrado e indica el origen divino del decreto</a:t>
            </a:r>
            <a:endParaRPr lang="es-GT" dirty="0"/>
          </a:p>
        </p:txBody>
      </p:sp>
      <p:pic>
        <p:nvPicPr>
          <p:cNvPr id="32769" name="Picture 1" descr="C:\Users\rudy mendez\Documents\FIGURAS\DANIEL\06112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216958"/>
            <a:ext cx="3808110" cy="5079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GT" dirty="0" smtClean="0"/>
              <a:t>Pero aún hay lugar para la esperanza</a:t>
            </a:r>
          </a:p>
          <a:p>
            <a:r>
              <a:rPr lang="es-GT" dirty="0" smtClean="0"/>
              <a:t>El momento de ejecutar la profecía todavía no ha llegado</a:t>
            </a:r>
          </a:p>
          <a:p>
            <a:r>
              <a:rPr lang="es-GT" dirty="0" smtClean="0"/>
              <a:t>Todavía tiene tiempo de revertir la sentencia (v.27)</a:t>
            </a:r>
          </a:p>
          <a:p>
            <a:r>
              <a:rPr lang="es-GT" dirty="0" smtClean="0"/>
              <a:t>Dos veces le dice Daniel que si reconoce a Dios eso lo salvaría (25, 26)</a:t>
            </a:r>
            <a:endParaRPr lang="es-GT" dirty="0"/>
          </a:p>
        </p:txBody>
      </p:sp>
      <p:pic>
        <p:nvPicPr>
          <p:cNvPr id="6" name="Picture 2" descr="C:\Users\rudy mendez\Documents\FIGURAS\DANIEL\0615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La solución es religiosa y tiene que ver con su relación con el Dios del cielo</a:t>
            </a:r>
          </a:p>
          <a:p>
            <a:r>
              <a:rPr lang="es-GT" dirty="0" smtClean="0"/>
              <a:t>Pero también hay un aspecto ético (v.27)</a:t>
            </a:r>
          </a:p>
          <a:p>
            <a:r>
              <a:rPr lang="es-GT" dirty="0" smtClean="0"/>
              <a:t>El arrepentimiento implica también una dimensión horizontal</a:t>
            </a:r>
            <a:endParaRPr lang="es-GT" dirty="0"/>
          </a:p>
        </p:txBody>
      </p:sp>
      <p:pic>
        <p:nvPicPr>
          <p:cNvPr id="30721" name="Picture 1" descr="C:\Users\rudy mendez\Documents\FIGURAS\DANIEL\06112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312239"/>
            <a:ext cx="3736672" cy="4983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GT" dirty="0" smtClean="0"/>
              <a:t>Sólo si reconoce a un Dios que lo trasciende, podrá respetar a los pobres y practicar la justicia</a:t>
            </a:r>
          </a:p>
          <a:p>
            <a:r>
              <a:rPr lang="es-GT" dirty="0" smtClean="0"/>
              <a:t>El temor a Dios, es decir, nuestra conciencia de que Dios está vigilándonos, impide el libertinaje y nos obliga a ser justos</a:t>
            </a:r>
            <a:endParaRPr lang="es-GT" dirty="0"/>
          </a:p>
        </p:txBody>
      </p:sp>
      <p:pic>
        <p:nvPicPr>
          <p:cNvPr id="8194" name="Picture 2" descr="C:\Users\rudy mendez\Documents\IMAGENES VARIAS\DANIEL\danie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4796" y="2071678"/>
            <a:ext cx="4539204" cy="3618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GT" dirty="0" smtClean="0"/>
              <a:t>El amor a Dios implica el amor al prójimo</a:t>
            </a:r>
          </a:p>
          <a:p>
            <a:r>
              <a:rPr lang="es-GT" dirty="0" smtClean="0"/>
              <a:t>Ignorar a Dios es despreciar a los demás</a:t>
            </a:r>
          </a:p>
          <a:p>
            <a:r>
              <a:rPr lang="es-GT" dirty="0" smtClean="0"/>
              <a:t>La ética y la religión están entrelazadas, una supone a la otra</a:t>
            </a:r>
          </a:p>
          <a:p>
            <a:r>
              <a:rPr lang="es-GT" dirty="0" smtClean="0"/>
              <a:t>El arrepentimiento todavía es posible, tiene una vía de escape</a:t>
            </a:r>
            <a:endParaRPr lang="es-GT" dirty="0"/>
          </a:p>
        </p:txBody>
      </p:sp>
      <p:pic>
        <p:nvPicPr>
          <p:cNvPr id="28673" name="Picture 1" descr="C:\Users\rudy mendez\Documents\FIGURAS\DANIEL\06112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3879548" cy="5174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GT" dirty="0" smtClean="0"/>
              <a:t>El resultado del decreto, entonces, es responsabilidad del rey</a:t>
            </a:r>
          </a:p>
          <a:p>
            <a:r>
              <a:rPr lang="es-GT" dirty="0" smtClean="0"/>
              <a:t>Su destino descansa en sus propias manos</a:t>
            </a:r>
          </a:p>
          <a:p>
            <a:r>
              <a:rPr lang="es-GT" dirty="0" smtClean="0"/>
              <a:t>Nabucodonosor tiene libertad</a:t>
            </a:r>
          </a:p>
          <a:p>
            <a:r>
              <a:rPr lang="es-GT" dirty="0" smtClean="0"/>
              <a:t>Pero hay un “tal vez” un “quizá”</a:t>
            </a:r>
          </a:p>
          <a:p>
            <a:r>
              <a:rPr lang="es-GT" dirty="0" smtClean="0"/>
              <a:t>¿Por qué?</a:t>
            </a:r>
            <a:endParaRPr lang="es-GT" dirty="0"/>
          </a:p>
        </p:txBody>
      </p:sp>
      <p:pic>
        <p:nvPicPr>
          <p:cNvPr id="11266" name="Picture 2" descr="C:\Users\rudy mendez\Documents\FIGURAS\DANIEL\danie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7359" y="1357298"/>
            <a:ext cx="3816607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71480"/>
            <a:ext cx="7772400" cy="464839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4288662" cy="5643601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Ahora, por primera vez reconoce al Dios de los hebreos en un sentido absoluto, como una deidad superior a todos  y como un Dios personal (v.2): “señales y milagros que el  Dios ALTÍSIMO ha hecho CONMIGO”</a:t>
            </a:r>
            <a:endParaRPr lang="es-GT" sz="3000" b="1" dirty="0"/>
          </a:p>
        </p:txBody>
      </p:sp>
      <p:pic>
        <p:nvPicPr>
          <p:cNvPr id="2050" name="Picture 2" descr="E:\BIBLE STUFF\0604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00108"/>
            <a:ext cx="3736672" cy="4983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357299"/>
            <a:ext cx="3893342" cy="4939166"/>
          </a:xfrm>
        </p:spPr>
        <p:txBody>
          <a:bodyPr/>
          <a:lstStyle/>
          <a:p>
            <a:r>
              <a:rPr lang="es-GT" dirty="0" smtClean="0"/>
              <a:t>Nabucodonosor no debería arrepentirse a fin de recuperar su prosperidad, sino porque comprende la gravedad de su pecado</a:t>
            </a:r>
          </a:p>
          <a:p>
            <a:r>
              <a:rPr lang="es-GT" dirty="0" smtClean="0"/>
              <a:t>El arrepentimiento no debe ser “interesado”, sino incondicional</a:t>
            </a:r>
            <a:endParaRPr lang="es-GT" dirty="0"/>
          </a:p>
        </p:txBody>
      </p:sp>
      <p:pic>
        <p:nvPicPr>
          <p:cNvPr id="7170" name="Picture 2" descr="C:\Users\rudy mendez\Documents\IMAGENES VARIAS\DANIEL\danie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9545" y="1714488"/>
            <a:ext cx="4634455" cy="3833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85860"/>
            <a:ext cx="4038600" cy="5286411"/>
          </a:xfrm>
        </p:spPr>
        <p:txBody>
          <a:bodyPr>
            <a:normAutofit lnSpcReduction="10000"/>
          </a:bodyPr>
          <a:lstStyle/>
          <a:p>
            <a:r>
              <a:rPr lang="es-GT" dirty="0" smtClean="0"/>
              <a:t>No podemos obligar a Dios</a:t>
            </a:r>
          </a:p>
          <a:p>
            <a:r>
              <a:rPr lang="es-GT" dirty="0" smtClean="0"/>
              <a:t>No sería un Dios soberano sino una máquina expendedora</a:t>
            </a:r>
          </a:p>
          <a:p>
            <a:r>
              <a:rPr lang="es-GT" dirty="0" smtClean="0"/>
              <a:t>Dios es libre, al igual que los seres humanos</a:t>
            </a:r>
          </a:p>
          <a:p>
            <a:r>
              <a:rPr lang="es-GT" dirty="0" smtClean="0"/>
              <a:t>Pero Él es amor, sabe qué es lo mejor para nosotros</a:t>
            </a:r>
          </a:p>
          <a:p>
            <a:r>
              <a:rPr lang="es-GT" dirty="0" smtClean="0"/>
              <a:t>El quiere salvarnos eternamente</a:t>
            </a:r>
          </a:p>
        </p:txBody>
      </p:sp>
      <p:pic>
        <p:nvPicPr>
          <p:cNvPr id="8194" name="Picture 2" descr="E:\FIG. REL. DE JESÚS Y OTROS\2avenid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214422"/>
            <a:ext cx="403860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00174"/>
            <a:ext cx="4038600" cy="5357825"/>
          </a:xfrm>
        </p:spPr>
        <p:txBody>
          <a:bodyPr>
            <a:normAutofit/>
          </a:bodyPr>
          <a:lstStyle/>
          <a:p>
            <a:r>
              <a:rPr lang="es-GT" dirty="0" smtClean="0"/>
              <a:t>Debemos recibir sus bendiciones como un regalo, no como una recompensa a nuestras obras</a:t>
            </a:r>
          </a:p>
          <a:p>
            <a:r>
              <a:rPr lang="es-GT" dirty="0" smtClean="0"/>
              <a:t>No podemos forzar  a Dios para que haga lo que queremos con los justos</a:t>
            </a:r>
          </a:p>
          <a:p>
            <a:r>
              <a:rPr lang="es-GT" dirty="0" smtClean="0"/>
              <a:t>El sabe qué es lo mejor</a:t>
            </a:r>
            <a:endParaRPr lang="es-GT" dirty="0"/>
          </a:p>
        </p:txBody>
      </p:sp>
      <p:pic>
        <p:nvPicPr>
          <p:cNvPr id="9218" name="Picture 2" descr="C:\Users\rudy mendez\Pictures\IMÁGENES BIBLIA\cristiana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143404" cy="5241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45719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138642" cy="4724416"/>
          </a:xfrm>
        </p:spPr>
        <p:txBody>
          <a:bodyPr>
            <a:normAutofit/>
          </a:bodyPr>
          <a:lstStyle/>
          <a:p>
            <a:r>
              <a:rPr lang="es-GT" b="1" dirty="0" smtClean="0"/>
              <a:t>Con todo, un rayo de esperanza penetra en el sueño: el árbol no sería arrancado de raíz.  Queda el tronco</a:t>
            </a:r>
          </a:p>
          <a:p>
            <a:r>
              <a:rPr lang="es-GT" b="1" dirty="0" smtClean="0"/>
              <a:t>Tiene la posibilidad de brotar</a:t>
            </a:r>
          </a:p>
          <a:p>
            <a:r>
              <a:rPr lang="es-GT" b="1" dirty="0" smtClean="0"/>
              <a:t>Hasta en la hora más oscura, permanece la esperanza</a:t>
            </a:r>
            <a:endParaRPr lang="es-GT" b="1" dirty="0"/>
          </a:p>
        </p:txBody>
      </p:sp>
      <p:pic>
        <p:nvPicPr>
          <p:cNvPr id="29697" name="Picture 1" descr="C:\Users\rudy mendez\Documents\FIGURAS\DANIEL\Nabuco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928802"/>
            <a:ext cx="4487862" cy="2965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6380" y="928670"/>
            <a:ext cx="3571900" cy="857256"/>
          </a:xfrm>
        </p:spPr>
        <p:txBody>
          <a:bodyPr/>
          <a:lstStyle/>
          <a:p>
            <a:pPr algn="ctr"/>
            <a:r>
              <a:rPr lang="es-GT" sz="3600" b="1" i="1" dirty="0" smtClean="0"/>
              <a:t>El cumplimiento del sueño </a:t>
            </a:r>
            <a:r>
              <a:rPr lang="es-GT" sz="4400" b="1" i="1" dirty="0" smtClean="0"/>
              <a:t/>
            </a:r>
            <a:br>
              <a:rPr lang="es-GT" sz="4400" b="1" i="1" dirty="0" smtClean="0"/>
            </a:br>
            <a:endParaRPr lang="es-GT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4357718" cy="4581977"/>
          </a:xfrm>
        </p:spPr>
        <p:txBody>
          <a:bodyPr>
            <a:noAutofit/>
          </a:bodyPr>
          <a:lstStyle/>
          <a:p>
            <a:r>
              <a:rPr lang="es-GT" b="1" dirty="0" smtClean="0"/>
              <a:t>El cumplimiento de la profecía se cumple en el tiempo y en el espacio</a:t>
            </a:r>
          </a:p>
          <a:p>
            <a:r>
              <a:rPr lang="es-GT" b="1" dirty="0" smtClean="0"/>
              <a:t>Sucede un año más tarde, en el aniversario del sueño, en el palacio del rey</a:t>
            </a:r>
          </a:p>
          <a:p>
            <a:r>
              <a:rPr lang="es-GT" b="1" dirty="0" smtClean="0"/>
              <a:t>El rey se enorgullece por sus logros(v.29 y 30)</a:t>
            </a:r>
            <a:endParaRPr lang="es-GT" b="1" dirty="0"/>
          </a:p>
        </p:txBody>
      </p:sp>
      <p:pic>
        <p:nvPicPr>
          <p:cNvPr id="8" name="Picture 4" descr="http://upload.wikimedia.org/wikipedia/commons/thumb/d/d1/Ishtar_gate_Pergamon_Museum.JPG/240px-Ishtar_gate_Pergamon_Muse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643050"/>
            <a:ext cx="2913378" cy="440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428736"/>
            <a:ext cx="3810000" cy="4438664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Está admirando los frutos de su prosperidad</a:t>
            </a:r>
          </a:p>
          <a:p>
            <a:r>
              <a:rPr lang="es-GT" b="1" dirty="0" smtClean="0"/>
              <a:t>En efecto, Babilonia era digna de alabanza</a:t>
            </a:r>
          </a:p>
          <a:p>
            <a:r>
              <a:rPr lang="es-GT" b="1" dirty="0" smtClean="0"/>
              <a:t>Nabucodonosor dejó huella en la historia como el mayor constructor de Babilonia</a:t>
            </a:r>
            <a:endParaRPr lang="es-GT" b="1" dirty="0"/>
          </a:p>
        </p:txBody>
      </p:sp>
      <p:pic>
        <p:nvPicPr>
          <p:cNvPr id="7170" name="Picture 2" descr="C:\Users\rudy mendez\Documents\FIGURAS\DANIEL\danie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57298"/>
            <a:ext cx="448786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281518" cy="4786346"/>
          </a:xfrm>
        </p:spPr>
        <p:txBody>
          <a:bodyPr>
            <a:normAutofit lnSpcReduction="10000"/>
          </a:bodyPr>
          <a:lstStyle/>
          <a:p>
            <a:r>
              <a:rPr lang="es-GT" sz="3000" b="1" dirty="0" smtClean="0"/>
              <a:t>Babilonia es una de las siete maravillas del mundo con sus jardines colgantes</a:t>
            </a:r>
          </a:p>
          <a:p>
            <a:r>
              <a:rPr lang="es-GT" sz="3000" b="1" dirty="0" smtClean="0"/>
              <a:t>Estos fueron creación de Nabucodonosor en honor a su esposa </a:t>
            </a:r>
            <a:r>
              <a:rPr lang="es-GT" sz="3000" b="1" dirty="0" err="1" smtClean="0"/>
              <a:t>Amitis</a:t>
            </a:r>
            <a:r>
              <a:rPr lang="es-GT" sz="3000" b="1" dirty="0" smtClean="0"/>
              <a:t> para que no extrañara las colinas verdes de su Media natal</a:t>
            </a:r>
            <a:endParaRPr lang="es-GT" sz="3000" b="1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GT"/>
          </a:p>
        </p:txBody>
      </p:sp>
      <p:pic>
        <p:nvPicPr>
          <p:cNvPr id="26626" name="Picture 2" descr="http://www.faculty.fairfield.edu/jmac/rs/7hang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46"/>
            <a:ext cx="4357718" cy="4786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 flipV="1">
            <a:off x="685800" y="857232"/>
            <a:ext cx="7772400" cy="13336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000108"/>
            <a:ext cx="4243390" cy="4857784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Pero fue el ORGULLO de Nabucodonosor lo que lo impulsó a emprender esa obra</a:t>
            </a:r>
          </a:p>
          <a:p>
            <a:r>
              <a:rPr lang="es-GT" sz="3200" b="1" dirty="0" smtClean="0"/>
              <a:t>Una voz del cielo (igual que en la torre de Babel) interrumpe su obra (v.31, 32)</a:t>
            </a:r>
            <a:endParaRPr lang="es-GT" sz="3200" b="1" dirty="0"/>
          </a:p>
        </p:txBody>
      </p:sp>
      <p:pic>
        <p:nvPicPr>
          <p:cNvPr id="6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8572" r="5711" b="5882"/>
          <a:stretch>
            <a:fillRect/>
          </a:stretch>
        </p:blipFill>
        <p:spPr bwMode="auto">
          <a:xfrm>
            <a:off x="5492711" y="866841"/>
            <a:ext cx="3008379" cy="5133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857232"/>
            <a:ext cx="3929090" cy="1214446"/>
          </a:xfrm>
        </p:spPr>
        <p:txBody>
          <a:bodyPr/>
          <a:lstStyle/>
          <a:p>
            <a:pPr algn="ctr"/>
            <a:r>
              <a:rPr lang="es-GT" dirty="0" smtClean="0"/>
              <a:t>El cumplimiento del </a:t>
            </a:r>
            <a:r>
              <a:rPr lang="es-GT" dirty="0" smtClean="0"/>
              <a:t>sueño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3995766" cy="4581540"/>
          </a:xfrm>
        </p:spPr>
        <p:txBody>
          <a:bodyPr/>
          <a:lstStyle/>
          <a:p>
            <a:r>
              <a:rPr lang="es-GT" b="1" dirty="0" smtClean="0"/>
              <a:t>El  rey empieza a actuar como un animal: a comer, dormir y pensar como un buey (v.33)</a:t>
            </a:r>
          </a:p>
          <a:p>
            <a:r>
              <a:rPr lang="es-GT" b="1" dirty="0" smtClean="0"/>
              <a:t>Paradójicamente, al procurar superar a los demás seres humanos, ha caído por debajo de la humanidad</a:t>
            </a:r>
          </a:p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9289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24578" name="Picture 2" descr="http://marcianitosverdes.haaan.com/wp-content/uploads/2007/09/windowslivewriterlosniossalvajes3-cff0nabucodonosor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0416" y="2143116"/>
            <a:ext cx="4373584" cy="3441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14423"/>
            <a:ext cx="4038600" cy="5082042"/>
          </a:xfrm>
        </p:spPr>
        <p:txBody>
          <a:bodyPr/>
          <a:lstStyle/>
          <a:p>
            <a:r>
              <a:rPr lang="es-GT" sz="3200" dirty="0" smtClean="0"/>
              <a:t>Todo el que ambiciona el éxito (sin Cristo) debe reflexionar en su significado</a:t>
            </a:r>
          </a:p>
          <a:p>
            <a:r>
              <a:rPr lang="es-GT" sz="3200" dirty="0" smtClean="0"/>
              <a:t>Cuando se llega a la cima, ¿qué otra alternativa existe más que irse a pique?</a:t>
            </a:r>
          </a:p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45005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17410" name="Picture 2" descr="http://www.um.es/eubacteria/Ishta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46"/>
            <a:ext cx="3900386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928670"/>
            <a:ext cx="4286280" cy="5367795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En los capítulos anteriores Nabucodonosor aparecía únicamente para dar órdenes</a:t>
            </a:r>
          </a:p>
          <a:p>
            <a:r>
              <a:rPr lang="es-GT" sz="3200" b="1" dirty="0" smtClean="0"/>
              <a:t>Ahora presenta un TESTIMONIO espontáneo de lo que Dios ha hecho por él</a:t>
            </a:r>
            <a:endParaRPr lang="es-GT" sz="3200" b="1" dirty="0"/>
          </a:p>
        </p:txBody>
      </p:sp>
      <p:pic>
        <p:nvPicPr>
          <p:cNvPr id="10242" name="Picture 2" descr="C:\Users\rudy mendez\Documents\IMAGENES VARIAS\DANIEL\0615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4" y="1000108"/>
            <a:ext cx="3649328" cy="486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4422"/>
            <a:ext cx="3671886" cy="4652978"/>
          </a:xfrm>
        </p:spPr>
        <p:txBody>
          <a:bodyPr/>
          <a:lstStyle/>
          <a:p>
            <a:r>
              <a:rPr lang="es-GT" b="1" dirty="0" smtClean="0"/>
              <a:t>Se ha identificado la conducta de Nabucodonosor como una variante de la paranoia y la esquizofrenia</a:t>
            </a:r>
          </a:p>
          <a:p>
            <a:r>
              <a:rPr lang="es-GT" b="1" dirty="0" smtClean="0"/>
              <a:t>El paciente imagina que se ha convertido en un lobo (licantropía)</a:t>
            </a:r>
            <a:endParaRPr lang="es-GT" b="1" dirty="0"/>
          </a:p>
        </p:txBody>
      </p:sp>
      <p:pic>
        <p:nvPicPr>
          <p:cNvPr id="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3205" t="5244" r="48161" b="36012"/>
          <a:stretch>
            <a:fillRect/>
          </a:stretch>
        </p:blipFill>
        <p:spPr bwMode="auto">
          <a:xfrm>
            <a:off x="5214942" y="857232"/>
            <a:ext cx="3021591" cy="5093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 flipV="1">
            <a:off x="685800" y="857232"/>
            <a:ext cx="7772400" cy="13336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4422"/>
            <a:ext cx="3810000" cy="4652978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Ó un buey (</a:t>
            </a:r>
            <a:r>
              <a:rPr lang="es-GT" b="1" dirty="0" err="1" smtClean="0"/>
              <a:t>boantropía</a:t>
            </a:r>
            <a:r>
              <a:rPr lang="es-GT" b="1" dirty="0" smtClean="0"/>
              <a:t>)</a:t>
            </a:r>
          </a:p>
          <a:p>
            <a:r>
              <a:rPr lang="es-GT" b="1" dirty="0" smtClean="0"/>
              <a:t>Y se comporta como tal hasta en los detalles más íntimos</a:t>
            </a:r>
          </a:p>
          <a:p>
            <a:r>
              <a:rPr lang="es-GT" b="1" dirty="0" smtClean="0"/>
              <a:t>En 1975, el asiriólogo A.K. </a:t>
            </a:r>
            <a:r>
              <a:rPr lang="es-GT" b="1" dirty="0" err="1" smtClean="0"/>
              <a:t>Grayson</a:t>
            </a:r>
            <a:r>
              <a:rPr lang="es-GT" b="1" dirty="0" smtClean="0"/>
              <a:t>, publicó un texto cuneiforme, que se conserva en el Museo Británico, que hace alusión a la locura de Nabucodonosor</a:t>
            </a:r>
            <a:endParaRPr lang="es-GT" b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5362" name="Picture 2" descr="http://tbn0.google.com/images?q=tbn:u6Q8UBFrGLWPKM:http://www.ucm.es/info/gma/cuneiform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418032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GT" dirty="0" smtClean="0"/>
              <a:t>De acuerdo con el texto , Nabucodonosor permaneció así por 7 tiempos, o sea 7 años (v.25)</a:t>
            </a:r>
          </a:p>
          <a:p>
            <a:r>
              <a:rPr lang="es-GT" dirty="0" smtClean="0"/>
              <a:t>La palabra usada para </a:t>
            </a:r>
            <a:r>
              <a:rPr lang="es-GT" u="sng" dirty="0" smtClean="0"/>
              <a:t>tiempo </a:t>
            </a:r>
            <a:r>
              <a:rPr lang="es-GT" dirty="0" smtClean="0"/>
              <a:t>es </a:t>
            </a:r>
            <a:r>
              <a:rPr lang="es-GT" sz="3200" b="1" dirty="0" smtClean="0"/>
              <a:t>“</a:t>
            </a:r>
            <a:r>
              <a:rPr lang="es-GT" sz="3200" b="1" dirty="0" err="1" smtClean="0"/>
              <a:t>idan</a:t>
            </a:r>
            <a:r>
              <a:rPr lang="es-GT" sz="3200" b="1" dirty="0" smtClean="0"/>
              <a:t>” </a:t>
            </a:r>
            <a:r>
              <a:rPr lang="es-GT" dirty="0" smtClean="0"/>
              <a:t>y simboliza un año</a:t>
            </a:r>
          </a:p>
          <a:p>
            <a:r>
              <a:rPr lang="es-GT" dirty="0" smtClean="0"/>
              <a:t>O sea, Nabucodonosor pasó enfermo 7 años</a:t>
            </a:r>
          </a:p>
          <a:p>
            <a:endParaRPr lang="es-GT" dirty="0"/>
          </a:p>
        </p:txBody>
      </p:sp>
      <p:pic>
        <p:nvPicPr>
          <p:cNvPr id="5123" name="Picture 3" descr="C:\Users\rudy mendez\Documents\IMAGENES BIBLICAS-AT\LISTO 8\Daniel\0607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500174"/>
            <a:ext cx="3595765" cy="479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36669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4422"/>
            <a:ext cx="3810000" cy="46529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GT" b="1" dirty="0" smtClean="0"/>
          </a:p>
          <a:p>
            <a:r>
              <a:rPr lang="es-GT" b="1" dirty="0" smtClean="0"/>
              <a:t>No importa la gravedad de la enfermedad, el paciente siempre retiene un fragmento de conciencia y experimenta momentos ocasionales de lucidez</a:t>
            </a:r>
          </a:p>
          <a:p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235774" cy="4525963"/>
          </a:xfrm>
        </p:spPr>
        <p:txBody>
          <a:bodyPr>
            <a:normAutofit lnSpcReduction="10000"/>
          </a:bodyPr>
          <a:lstStyle/>
          <a:p>
            <a:endParaRPr lang="es-GT" dirty="0"/>
          </a:p>
        </p:txBody>
      </p:sp>
      <p:pic>
        <p:nvPicPr>
          <p:cNvPr id="19458" name="Picture 2" descr="http://marcianitosverdes.haaan.com/wp-content/uploads/2007/09/windowslivewriterlosniossalvajes3-cff0nabucodonosor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8802"/>
            <a:ext cx="4302146" cy="3385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142984"/>
            <a:ext cx="3810000" cy="4724416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Inclusive en las garras de la enfermedad mental, una persona sigue siendo humana, sin perder nunca su potencial para la libertad y el libre albedrío</a:t>
            </a:r>
          </a:p>
          <a:p>
            <a:r>
              <a:rPr lang="es-GT" b="1" dirty="0" smtClean="0"/>
              <a:t>Por eso los psiquiatras se niegan a clasificar a sus pacientes como “locos”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72528" y="1770501"/>
            <a:ext cx="121416" cy="4525963"/>
          </a:xfrm>
        </p:spPr>
        <p:txBody>
          <a:bodyPr>
            <a:normAutofit fontScale="92500" lnSpcReduction="10000"/>
          </a:bodyPr>
          <a:lstStyle/>
          <a:p>
            <a:endParaRPr lang="es-GT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/>
          <a:srcRect l="13205" t="5244" r="48161" b="36012"/>
          <a:stretch>
            <a:fillRect/>
          </a:stretch>
        </p:blipFill>
        <p:spPr bwMode="auto">
          <a:xfrm>
            <a:off x="5357818" y="857232"/>
            <a:ext cx="3071834" cy="5178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3929090" cy="4724416"/>
          </a:xfrm>
        </p:spPr>
        <p:txBody>
          <a:bodyPr/>
          <a:lstStyle/>
          <a:p>
            <a:r>
              <a:rPr lang="es-GT" sz="3000" b="1" dirty="0" smtClean="0"/>
              <a:t>El paciente es una persona enferma, implicando que existe un potencial para mejorar</a:t>
            </a:r>
          </a:p>
          <a:p>
            <a:r>
              <a:rPr lang="es-GT" sz="3000" b="1" dirty="0" smtClean="0"/>
              <a:t>Todo lo que Nabucodonosor tuvo que hacer es elevar sus ojos al cielo</a:t>
            </a:r>
            <a:endParaRPr lang="es-GT" sz="30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45005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 l="56046" t="6363" r="3146" b="6361"/>
          <a:stretch>
            <a:fillRect/>
          </a:stretch>
        </p:blipFill>
        <p:spPr bwMode="auto">
          <a:xfrm>
            <a:off x="5049152" y="1000108"/>
            <a:ext cx="320797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3929090" cy="4295788"/>
          </a:xfrm>
        </p:spPr>
        <p:txBody>
          <a:bodyPr>
            <a:normAutofit/>
          </a:bodyPr>
          <a:lstStyle/>
          <a:p>
            <a:r>
              <a:rPr lang="es-GT" b="1" dirty="0" smtClean="0"/>
              <a:t>Nabucodonosor se convirtió en bestia cuando creyó que era un </a:t>
            </a:r>
            <a:r>
              <a:rPr lang="es-GT" b="1" dirty="0" smtClean="0"/>
              <a:t>dios</a:t>
            </a:r>
            <a:endParaRPr lang="es-GT" b="1" dirty="0" smtClean="0"/>
          </a:p>
          <a:p>
            <a:r>
              <a:rPr lang="es-GT" b="1" dirty="0" smtClean="0"/>
              <a:t>Recuperó su </a:t>
            </a:r>
            <a:r>
              <a:rPr lang="es-GT" b="1" dirty="0" smtClean="0"/>
              <a:t>humanidad sólo </a:t>
            </a:r>
            <a:r>
              <a:rPr lang="es-GT" b="1" dirty="0" smtClean="0"/>
              <a:t>cuando reconoció que era una bestia y miró hacia </a:t>
            </a:r>
            <a:r>
              <a:rPr lang="es-GT" b="1" dirty="0" smtClean="0"/>
              <a:t>arriba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92898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10242" name="Picture 2" descr="http://www.griseldaonline.it/foto/checcoli/2C-%20william-blake-nabucodonosor-1795-londra-tate-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14488"/>
            <a:ext cx="4508500" cy="3598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071547"/>
            <a:ext cx="4038600" cy="5224918"/>
          </a:xfrm>
        </p:spPr>
        <p:txBody>
          <a:bodyPr>
            <a:normAutofit/>
          </a:bodyPr>
          <a:lstStyle/>
          <a:p>
            <a:r>
              <a:rPr lang="es-GT" b="1" dirty="0" smtClean="0"/>
              <a:t>Solo quien es capaz de mirar más allá de su propio yo puede ser salvo</a:t>
            </a:r>
          </a:p>
          <a:p>
            <a:r>
              <a:rPr lang="es-GT" b="1" dirty="0" smtClean="0"/>
              <a:t>La salvación viene de afuera, no de adentro</a:t>
            </a:r>
          </a:p>
          <a:p>
            <a:r>
              <a:rPr lang="es-GT" b="1" dirty="0" smtClean="0"/>
              <a:t>Al igual que Nabucodonosor, debemos elevar nuestros ojos hacia el Cielo</a:t>
            </a:r>
            <a:endParaRPr lang="es-GT" b="1" dirty="0"/>
          </a:p>
        </p:txBody>
      </p:sp>
      <p:pic>
        <p:nvPicPr>
          <p:cNvPr id="11266" name="Picture 2" descr="C:\Users\rudy mendez\Pictures\IMÁGENES BIBLIA\cristiana\josue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0"/>
            <a:ext cx="3571900" cy="4894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428736"/>
            <a:ext cx="3810000" cy="4438664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Cuando el rey descubre esta verdad, en la profundidad de su propia alma, su cordura vuelve </a:t>
            </a:r>
          </a:p>
          <a:p>
            <a:r>
              <a:rPr lang="es-GT" b="1" dirty="0" smtClean="0"/>
              <a:t>Para Daniel, la fe y la razón son compatibles</a:t>
            </a:r>
          </a:p>
          <a:p>
            <a:r>
              <a:rPr lang="es-GT" b="1" dirty="0" smtClean="0"/>
              <a:t>Una vez recuperada su cordura, el rey alaba a Dios</a:t>
            </a:r>
            <a:endParaRPr lang="es-GT" b="1" dirty="0"/>
          </a:p>
        </p:txBody>
      </p:sp>
      <p:pic>
        <p:nvPicPr>
          <p:cNvPr id="5" name="Picture 2" descr="E:\BIBLE STUFF\0604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785926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428737"/>
            <a:ext cx="4038600" cy="4867728"/>
          </a:xfrm>
        </p:spPr>
        <p:txBody>
          <a:bodyPr/>
          <a:lstStyle/>
          <a:p>
            <a:r>
              <a:rPr lang="es-GT" b="1" dirty="0" smtClean="0"/>
              <a:t>V.36, 37.  Bendice, alaba y glorifica a Dios porque Él predomina para siempre, vive para siempre y reina para siempre</a:t>
            </a:r>
          </a:p>
          <a:p>
            <a:r>
              <a:rPr lang="es-GT" b="1" dirty="0" smtClean="0"/>
              <a:t>Su oración es de adoración, centrada completamente en Dios</a:t>
            </a:r>
            <a:endParaRPr lang="es-GT" b="1" dirty="0"/>
          </a:p>
        </p:txBody>
      </p:sp>
      <p:pic>
        <p:nvPicPr>
          <p:cNvPr id="6146" name="Picture 2" descr="C:\Users\rudy mendez\Documents\IMAGENES VARIAS\DANIEL\danie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9545" y="1857364"/>
            <a:ext cx="4634455" cy="3475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9124" y="1071546"/>
            <a:ext cx="4714876" cy="785818"/>
          </a:xfrm>
        </p:spPr>
        <p:txBody>
          <a:bodyPr/>
          <a:lstStyle/>
          <a:p>
            <a:pPr algn="ctr"/>
            <a:r>
              <a:rPr lang="es-GT" sz="4800" b="1" i="1" dirty="0" smtClean="0"/>
              <a:t>Señales y milagros</a:t>
            </a:r>
            <a:endParaRPr lang="es-GT" sz="4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145786" cy="5439233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Algo había pasado en la vida de Nabucodonosor</a:t>
            </a:r>
          </a:p>
          <a:p>
            <a:r>
              <a:rPr lang="es-GT" sz="3200" b="1" dirty="0" smtClean="0"/>
              <a:t>Había nacido de nuevo, se había convertido</a:t>
            </a:r>
          </a:p>
          <a:p>
            <a:r>
              <a:rPr lang="es-GT" sz="3200" b="1" dirty="0" smtClean="0"/>
              <a:t>Nabucodonosor  ahora permite que su alma rebose de alabanzas</a:t>
            </a:r>
            <a:endParaRPr lang="es-GT" sz="3200" b="1" dirty="0"/>
          </a:p>
        </p:txBody>
      </p:sp>
      <p:pic>
        <p:nvPicPr>
          <p:cNvPr id="5122" name="Picture 2" descr="E:\BIBLE STUFF\0604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8599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142985"/>
            <a:ext cx="4038600" cy="5153480"/>
          </a:xfrm>
        </p:spPr>
        <p:txBody>
          <a:bodyPr>
            <a:normAutofit/>
          </a:bodyPr>
          <a:lstStyle/>
          <a:p>
            <a:r>
              <a:rPr lang="es-GT" b="1" dirty="0" smtClean="0"/>
              <a:t>Al recuperarse de su locura, el rey no va a nadie sino a Dios</a:t>
            </a:r>
          </a:p>
          <a:p>
            <a:r>
              <a:rPr lang="es-GT" b="1" dirty="0" smtClean="0"/>
              <a:t>De repente es consciente que le debe todo a Él, que sin Dios no es nada</a:t>
            </a:r>
          </a:p>
          <a:p>
            <a:r>
              <a:rPr lang="es-GT" b="1" dirty="0" smtClean="0"/>
              <a:t>Al lado de Dios, los habitantes de la tierra son nada</a:t>
            </a:r>
            <a:endParaRPr lang="es-GT" b="1" dirty="0"/>
          </a:p>
        </p:txBody>
      </p:sp>
      <p:pic>
        <p:nvPicPr>
          <p:cNvPr id="12290" name="Picture 2" descr="C:\Users\rudy mendez\Pictures\IMÁGENES BIBLIA\cristiana\jesus 1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03860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4214842" cy="5572165"/>
          </a:xfrm>
        </p:spPr>
        <p:txBody>
          <a:bodyPr>
            <a:normAutofit/>
          </a:bodyPr>
          <a:lstStyle/>
          <a:p>
            <a:r>
              <a:rPr lang="es-GT" sz="2700" b="1" dirty="0" smtClean="0"/>
              <a:t>Fue necesario el milagro de una NUEVA CREACIÓN   en su vida</a:t>
            </a:r>
          </a:p>
          <a:p>
            <a:r>
              <a:rPr lang="es-GT" sz="2700" b="1" dirty="0" smtClean="0"/>
              <a:t>Ese milagro se llama CONVERSIÓN</a:t>
            </a:r>
          </a:p>
          <a:p>
            <a:r>
              <a:rPr lang="es-GT" sz="2700" b="1" dirty="0" smtClean="0"/>
              <a:t>Consciente de sus limitaciones, se arrepiente, se humilla</a:t>
            </a:r>
          </a:p>
          <a:p>
            <a:r>
              <a:rPr lang="es-GT" sz="2700" b="1" dirty="0" smtClean="0"/>
              <a:t>El rey, experimentó la conversión.  Nació de nuevo</a:t>
            </a:r>
            <a:endParaRPr lang="es-GT" sz="2700" b="1" dirty="0"/>
          </a:p>
        </p:txBody>
      </p:sp>
      <p:pic>
        <p:nvPicPr>
          <p:cNvPr id="10242" name="Picture 2" descr="C:\Users\rudy mendez\Pictures\IMÁGENES BIBLIA\cristiana\0908112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442915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043"/>
            <a:ext cx="8401639" cy="630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29576" cy="135732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s-GT" sz="4800" b="1" i="1" dirty="0" smtClean="0">
                <a:latin typeface="Andalus" pitchFamily="2" charset="-78"/>
                <a:cs typeface="Andalus" pitchFamily="2" charset="-78"/>
              </a:rPr>
              <a:t>Lecciones para el tiempo del fin</a:t>
            </a:r>
            <a:endParaRPr lang="es-GT" sz="4800" b="1" i="1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71472" y="1928802"/>
            <a:ext cx="8115328" cy="4643470"/>
          </a:xfrm>
        </p:spPr>
        <p:txBody>
          <a:bodyPr>
            <a:normAutofit fontScale="92500"/>
          </a:bodyPr>
          <a:lstStyle/>
          <a:p>
            <a:r>
              <a:rPr lang="es-GT" sz="3800" b="1" dirty="0" smtClean="0"/>
              <a:t>1. La conversión es esencial</a:t>
            </a:r>
          </a:p>
          <a:p>
            <a:r>
              <a:rPr lang="es-GT" sz="3800" b="1" dirty="0" smtClean="0"/>
              <a:t>2. Dios utilizará sueños para llamar</a:t>
            </a:r>
          </a:p>
          <a:p>
            <a:r>
              <a:rPr lang="es-GT" sz="3800" b="1" dirty="0" smtClean="0"/>
              <a:t>3. Personas de eminencia se convertirán</a:t>
            </a:r>
          </a:p>
          <a:p>
            <a:r>
              <a:rPr lang="es-GT" sz="3800" b="1" dirty="0" smtClean="0"/>
              <a:t>4. Personas que fueron duras serán quebrantadas</a:t>
            </a:r>
          </a:p>
          <a:p>
            <a:r>
              <a:rPr lang="es-GT" sz="3800" b="1" dirty="0" smtClean="0"/>
              <a:t>5. Dios podrá usar “medidas extremas” con tal de salvar a sus hijos amados</a:t>
            </a:r>
          </a:p>
          <a:p>
            <a:pPr>
              <a:buNone/>
            </a:pPr>
            <a:endParaRPr lang="es-GT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udy mendez\Documents\IMAGENES VARIAS\DANIEL\jes. per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/>
          <a:lstStyle/>
          <a:p>
            <a:pPr algn="ctr"/>
            <a:endParaRPr lang="es-GT" sz="4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857233"/>
            <a:ext cx="4145786" cy="5439232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Sus palabras son hermosas (v.3)</a:t>
            </a:r>
          </a:p>
          <a:p>
            <a:r>
              <a:rPr lang="es-GT" sz="3000" b="1" dirty="0" smtClean="0"/>
              <a:t>Nabucodonosor no solo se maravilla de los milagros</a:t>
            </a:r>
          </a:p>
          <a:p>
            <a:r>
              <a:rPr lang="es-GT" sz="3000" b="1" dirty="0" smtClean="0"/>
              <a:t>Percibe a través del milagro presente, el milagro futuro: el establecimiento del Reino de Dios</a:t>
            </a:r>
            <a:endParaRPr lang="es-GT" sz="3000" b="1" dirty="0"/>
          </a:p>
        </p:txBody>
      </p:sp>
      <p:pic>
        <p:nvPicPr>
          <p:cNvPr id="6" name="Picture 2" descr="E:\BIBLE STUFF\0604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4" y="1000108"/>
            <a:ext cx="3649328" cy="4867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22382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210080" cy="4938730"/>
          </a:xfrm>
        </p:spPr>
        <p:txBody>
          <a:bodyPr/>
          <a:lstStyle/>
          <a:p>
            <a:r>
              <a:rPr lang="es-GT" sz="3000" b="1" dirty="0" smtClean="0"/>
              <a:t>Acepta el señorío de Dios</a:t>
            </a:r>
          </a:p>
          <a:p>
            <a:r>
              <a:rPr lang="es-GT" sz="3000" b="1" dirty="0" smtClean="0"/>
              <a:t>Para Nabucodonosor esta verdad le fue difícil de aceptarla</a:t>
            </a:r>
          </a:p>
          <a:p>
            <a:r>
              <a:rPr lang="es-GT" sz="3000" b="1" dirty="0" smtClean="0"/>
              <a:t>Por fin ha entendido que la eternidad es una característica solo del Reino de Dios</a:t>
            </a:r>
            <a:endParaRPr lang="es-GT" sz="3000" b="1" dirty="0"/>
          </a:p>
        </p:txBody>
      </p:sp>
      <p:pic>
        <p:nvPicPr>
          <p:cNvPr id="6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66408" b="23528"/>
          <a:stretch>
            <a:fillRect/>
          </a:stretch>
        </p:blipFill>
        <p:spPr bwMode="auto">
          <a:xfrm>
            <a:off x="5143504" y="857232"/>
            <a:ext cx="3286148" cy="5164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42862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000108"/>
            <a:ext cx="3810000" cy="4867292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El </a:t>
            </a:r>
            <a:r>
              <a:rPr lang="es-GT" b="1" dirty="0" smtClean="0"/>
              <a:t>único reino duradero es el d</a:t>
            </a:r>
            <a:r>
              <a:rPr lang="es-GT" b="1" dirty="0" smtClean="0"/>
              <a:t>e Dios</a:t>
            </a:r>
            <a:endParaRPr lang="es-GT" b="1" dirty="0" smtClean="0"/>
          </a:p>
          <a:p>
            <a:r>
              <a:rPr lang="es-GT" b="1" dirty="0" smtClean="0"/>
              <a:t>Nabucodonosor reconoce por primera vez, la existencia de una autoridad por encima de él</a:t>
            </a:r>
          </a:p>
          <a:p>
            <a:r>
              <a:rPr lang="es-GT" b="1" dirty="0" smtClean="0"/>
              <a:t>Ahora, anhela más. Anhela otra clase de gozo, otro reino: El Reino venidero</a:t>
            </a:r>
          </a:p>
          <a:p>
            <a:endParaRPr lang="es-GT" dirty="0"/>
          </a:p>
        </p:txBody>
      </p:sp>
      <p:pic>
        <p:nvPicPr>
          <p:cNvPr id="3075" name="Picture 3" descr="C:\Users\rudy mendez\Pictures\IMÁGENES BIBLIA\cristiana\a_treasure_fou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857232"/>
            <a:ext cx="391474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685800" y="571480"/>
            <a:ext cx="7772400" cy="419120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357298"/>
            <a:ext cx="3810000" cy="4510102"/>
          </a:xfrm>
        </p:spPr>
        <p:txBody>
          <a:bodyPr/>
          <a:lstStyle/>
          <a:p>
            <a:r>
              <a:rPr lang="es-GT" sz="3000" b="1" dirty="0" smtClean="0"/>
              <a:t>Un sueño, le está queriendo hacer comprender cuan efímero es todo</a:t>
            </a:r>
          </a:p>
          <a:p>
            <a:r>
              <a:rPr lang="es-GT" sz="3000" b="1" dirty="0" smtClean="0"/>
              <a:t>El horrible sueño lo dejó abrumado (v.4,5)</a:t>
            </a:r>
          </a:p>
          <a:p>
            <a:r>
              <a:rPr lang="es-GT" sz="3000" b="1" dirty="0" smtClean="0"/>
              <a:t>El sueño se lo ha enviado Dios</a:t>
            </a:r>
          </a:p>
          <a:p>
            <a:endParaRPr lang="es-GT" dirty="0"/>
          </a:p>
        </p:txBody>
      </p:sp>
      <p:pic>
        <p:nvPicPr>
          <p:cNvPr id="6146" name="Picture 2" descr="C:\Users\rudy mendez\Documents\FIGURAS\DANIEL\danie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785926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66"/>
      </a:dk1>
      <a:lt1>
        <a:srgbClr val="99CCFF"/>
      </a:lt1>
      <a:dk2>
        <a:srgbClr val="FFFFFF"/>
      </a:dk2>
      <a:lt2>
        <a:srgbClr val="808080"/>
      </a:lt2>
      <a:accent1>
        <a:srgbClr val="9933FF"/>
      </a:accent1>
      <a:accent2>
        <a:srgbClr val="3333CC"/>
      </a:accent2>
      <a:accent3>
        <a:srgbClr val="CAE2FF"/>
      </a:accent3>
      <a:accent4>
        <a:srgbClr val="000056"/>
      </a:accent4>
      <a:accent5>
        <a:srgbClr val="CAADFF"/>
      </a:accent5>
      <a:accent6>
        <a:srgbClr val="2D2DB9"/>
      </a:accent6>
      <a:hlink>
        <a:srgbClr val="3333FF"/>
      </a:hlink>
      <a:folHlink>
        <a:srgbClr val="99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PF3</Template>
  <TotalTime>487</TotalTime>
  <Words>1796</Words>
  <Application>Microsoft Office PowerPoint</Application>
  <PresentationFormat>Presentación en pantalla (4:3)</PresentationFormat>
  <Paragraphs>151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Default Design</vt:lpstr>
      <vt:lpstr>SECRETOS DE DANIEL tema 4 </vt:lpstr>
      <vt:lpstr>Diapositiva 2</vt:lpstr>
      <vt:lpstr>Diapositiva 3</vt:lpstr>
      <vt:lpstr>Diapositiva 4</vt:lpstr>
      <vt:lpstr>Señales y milagros</vt:lpstr>
      <vt:lpstr>Diapositiva 6</vt:lpstr>
      <vt:lpstr>Diapositiva 7</vt:lpstr>
      <vt:lpstr>Diapositiva 8</vt:lpstr>
      <vt:lpstr>Diapositiva 9</vt:lpstr>
      <vt:lpstr>La exposición del sueño</vt:lpstr>
      <vt:lpstr>Diapositiva 11</vt:lpstr>
      <vt:lpstr>Diapositiva 12</vt:lpstr>
      <vt:lpstr>Diapositiva 13</vt:lpstr>
      <vt:lpstr>La explicación del sueño</vt:lpstr>
      <vt:lpstr>Diapositiva 15</vt:lpstr>
      <vt:lpstr>Diapositiva 16</vt:lpstr>
      <vt:lpstr>Diapositiva 17</vt:lpstr>
      <vt:lpstr>La explicación del sueño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El cumplimiento del sueño  </vt:lpstr>
      <vt:lpstr>Diapositiva 35</vt:lpstr>
      <vt:lpstr>Diapositiva 36</vt:lpstr>
      <vt:lpstr>Diapositiva 37</vt:lpstr>
      <vt:lpstr>El cumplimiento del sueño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Lecciones para el tiempo del fin</vt:lpstr>
      <vt:lpstr>Diapositiva 54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rudy mendez</dc:creator>
  <cp:lastModifiedBy>rudy mendez</cp:lastModifiedBy>
  <cp:revision>50</cp:revision>
  <dcterms:created xsi:type="dcterms:W3CDTF">2008-05-07T20:31:22Z</dcterms:created>
  <dcterms:modified xsi:type="dcterms:W3CDTF">2008-11-10T03:42:15Z</dcterms:modified>
</cp:coreProperties>
</file>