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8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9" r:id="rId53"/>
    <p:sldId id="310" r:id="rId54"/>
    <p:sldId id="311" r:id="rId55"/>
    <p:sldId id="308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</p:sldIdLst>
  <p:sldSz cx="9144000" cy="6858000" type="screen4x3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7" autoAdjust="0"/>
    <p:restoredTop sz="94585" autoAdjust="0"/>
  </p:normalViewPr>
  <p:slideViewPr>
    <p:cSldViewPr>
      <p:cViewPr varScale="1">
        <p:scale>
          <a:sx n="67" d="100"/>
          <a:sy n="67" d="100"/>
        </p:scale>
        <p:origin x="-13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8244905-2CFA-4C0E-8652-3BF6D74FC8F7}" type="datetimeFigureOut">
              <a:rPr lang="es-GT" smtClean="0"/>
              <a:pPr/>
              <a:t>04/02/2013</a:t>
            </a:fld>
            <a:endParaRPr lang="es-GT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GT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9E3A954-EE74-44F0-86CA-59EEDE61249A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244905-2CFA-4C0E-8652-3BF6D74FC8F7}" type="datetimeFigureOut">
              <a:rPr lang="es-GT" smtClean="0"/>
              <a:pPr/>
              <a:t>04/02/2013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3A954-EE74-44F0-86CA-59EEDE61249A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400800" y="685800"/>
            <a:ext cx="1752600" cy="533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685800"/>
            <a:ext cx="5105400" cy="533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244905-2CFA-4C0E-8652-3BF6D74FC8F7}" type="datetimeFigureOut">
              <a:rPr lang="es-GT" smtClean="0"/>
              <a:pPr/>
              <a:t>04/02/2013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3A954-EE74-44F0-86CA-59EEDE61249A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244905-2CFA-4C0E-8652-3BF6D74FC8F7}" type="datetimeFigureOut">
              <a:rPr lang="es-GT" smtClean="0"/>
              <a:pPr/>
              <a:t>04/02/2013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3A954-EE74-44F0-86CA-59EEDE61249A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244905-2CFA-4C0E-8652-3BF6D74FC8F7}" type="datetimeFigureOut">
              <a:rPr lang="es-GT" smtClean="0"/>
              <a:pPr/>
              <a:t>04/02/2013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3A954-EE74-44F0-86CA-59EEDE61249A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43000" y="1981200"/>
            <a:ext cx="3429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24400" y="1981200"/>
            <a:ext cx="3429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244905-2CFA-4C0E-8652-3BF6D74FC8F7}" type="datetimeFigureOut">
              <a:rPr lang="es-GT" smtClean="0"/>
              <a:pPr/>
              <a:t>04/02/2013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3A954-EE74-44F0-86CA-59EEDE61249A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244905-2CFA-4C0E-8652-3BF6D74FC8F7}" type="datetimeFigureOut">
              <a:rPr lang="es-GT" smtClean="0"/>
              <a:pPr/>
              <a:t>04/02/2013</a:t>
            </a:fld>
            <a:endParaRPr lang="es-GT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3A954-EE74-44F0-86CA-59EEDE61249A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244905-2CFA-4C0E-8652-3BF6D74FC8F7}" type="datetimeFigureOut">
              <a:rPr lang="es-GT" smtClean="0"/>
              <a:pPr/>
              <a:t>04/02/2013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3A954-EE74-44F0-86CA-59EEDE61249A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244905-2CFA-4C0E-8652-3BF6D74FC8F7}" type="datetimeFigureOut">
              <a:rPr lang="es-GT" smtClean="0"/>
              <a:pPr/>
              <a:t>04/02/2013</a:t>
            </a:fld>
            <a:endParaRPr lang="es-G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3A954-EE74-44F0-86CA-59EEDE61249A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244905-2CFA-4C0E-8652-3BF6D74FC8F7}" type="datetimeFigureOut">
              <a:rPr lang="es-GT" smtClean="0"/>
              <a:pPr/>
              <a:t>04/02/2013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3A954-EE74-44F0-86CA-59EEDE61249A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244905-2CFA-4C0E-8652-3BF6D74FC8F7}" type="datetimeFigureOut">
              <a:rPr lang="es-GT" smtClean="0"/>
              <a:pPr/>
              <a:t>04/02/2013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3A954-EE74-44F0-86CA-59EEDE61249A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85800"/>
            <a:ext cx="701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981200"/>
            <a:ext cx="7010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8244905-2CFA-4C0E-8652-3BF6D74FC8F7}" type="datetimeFigureOut">
              <a:rPr lang="es-GT" smtClean="0"/>
              <a:pPr/>
              <a:t>04/02/2013</a:t>
            </a:fld>
            <a:endParaRPr lang="es-G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G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9E3A954-EE74-44F0-86CA-59EEDE61249A}" type="slidenum">
              <a:rPr lang="es-GT" smtClean="0"/>
              <a:pPr/>
              <a:t>‹Nº›</a:t>
            </a:fld>
            <a:endParaRPr lang="es-G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85720" y="1714488"/>
            <a:ext cx="8643998" cy="1485912"/>
          </a:xfrm>
        </p:spPr>
        <p:txBody>
          <a:bodyPr>
            <a:noAutofit/>
          </a:bodyPr>
          <a:lstStyle/>
          <a:p>
            <a:pPr algn="ctr"/>
            <a:r>
              <a:rPr lang="es-GT" sz="6000" b="1" i="1" dirty="0" smtClean="0">
                <a:solidFill>
                  <a:srgbClr val="FFFF00"/>
                </a:solidFill>
                <a:latin typeface="Batik Regular" pitchFamily="2" charset="0"/>
              </a:rPr>
              <a:t>SECRETOS DE DANIEL</a:t>
            </a:r>
            <a:br>
              <a:rPr lang="es-GT" sz="6000" b="1" i="1" dirty="0" smtClean="0">
                <a:solidFill>
                  <a:srgbClr val="FFFF00"/>
                </a:solidFill>
                <a:latin typeface="Batik Regular" pitchFamily="2" charset="0"/>
              </a:rPr>
            </a:br>
            <a:r>
              <a:rPr lang="es-GT" i="1" dirty="0" smtClean="0">
                <a:solidFill>
                  <a:srgbClr val="FFFF00"/>
                </a:solidFill>
                <a:latin typeface="Batik Regular" pitchFamily="2" charset="0"/>
              </a:rPr>
              <a:t>Tema 7</a:t>
            </a:r>
            <a:endParaRPr lang="es-GT" sz="6000" b="1" i="1" dirty="0">
              <a:solidFill>
                <a:srgbClr val="FFFF00"/>
              </a:solidFill>
              <a:latin typeface="Batik Regular" pitchFamily="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85786" y="4149080"/>
            <a:ext cx="8001056" cy="171565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s-GT" sz="3600" b="1" i="1" dirty="0" smtClean="0">
                <a:solidFill>
                  <a:schemeClr val="bg1"/>
                </a:solidFill>
                <a:latin typeface="Arnprior" pitchFamily="2" charset="0"/>
              </a:rPr>
              <a:t>“ </a:t>
            </a:r>
            <a:r>
              <a:rPr lang="es-GT" sz="6000" b="1" i="1" dirty="0" smtClean="0">
                <a:solidFill>
                  <a:schemeClr val="bg1"/>
                </a:solidFill>
                <a:latin typeface="Blue Highway Linocut" pitchFamily="2" charset="0"/>
              </a:rPr>
              <a:t>CUATRO BESTIAS Y UN HIJO DE HOMBRE”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142852"/>
          </a:xfrm>
        </p:spPr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14282" y="428604"/>
            <a:ext cx="8572560" cy="15716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GT" sz="3200" dirty="0" smtClean="0"/>
              <a:t>     </a:t>
            </a:r>
            <a:r>
              <a:rPr lang="es-GT" sz="3200" b="1" dirty="0" smtClean="0"/>
              <a:t>En el contexto bíblico, por ser tipos de animales híbridos, representan fuerzas malignas</a:t>
            </a:r>
            <a:endParaRPr lang="es-GT" sz="3200" b="1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>
          <a:xfrm flipH="1">
            <a:off x="8693944" y="1770501"/>
            <a:ext cx="235774" cy="4525963"/>
          </a:xfrm>
        </p:spPr>
        <p:txBody>
          <a:bodyPr>
            <a:normAutofit/>
          </a:bodyPr>
          <a:lstStyle/>
          <a:p>
            <a:endParaRPr lang="es-GT" dirty="0"/>
          </a:p>
        </p:txBody>
      </p:sp>
      <p:pic>
        <p:nvPicPr>
          <p:cNvPr id="58370" name="Picture 2" descr="http://www.666mark-of-the-beast.org/images/beasts-se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143116"/>
            <a:ext cx="9144000" cy="47148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428604"/>
            <a:ext cx="7010400" cy="857256"/>
          </a:xfrm>
        </p:spPr>
        <p:txBody>
          <a:bodyPr/>
          <a:lstStyle/>
          <a:p>
            <a:r>
              <a:rPr lang="es-GT" b="1" i="1" dirty="0" smtClean="0"/>
              <a:t>El león(v.4)</a:t>
            </a:r>
            <a:endParaRPr lang="es-GT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71472" y="1428737"/>
            <a:ext cx="3929090" cy="4867728"/>
          </a:xfrm>
        </p:spPr>
        <p:txBody>
          <a:bodyPr>
            <a:noAutofit/>
          </a:bodyPr>
          <a:lstStyle/>
          <a:p>
            <a:r>
              <a:rPr lang="es-GT" sz="3000" b="1" dirty="0" smtClean="0"/>
              <a:t>El león corresponde al primer metal de la estatua de Dan.2 y representa a BABILONIA</a:t>
            </a:r>
          </a:p>
          <a:p>
            <a:r>
              <a:rPr lang="es-GT" sz="3000" b="1" dirty="0" smtClean="0"/>
              <a:t>El arte babilónico, a menudo pinta leones alados</a:t>
            </a:r>
          </a:p>
          <a:p>
            <a:r>
              <a:rPr lang="es-GT" sz="3000" b="1" dirty="0" smtClean="0"/>
              <a:t>Se puede ver claramente en los museos</a:t>
            </a:r>
            <a:endParaRPr lang="es-GT" sz="3000" b="1" dirty="0"/>
          </a:p>
        </p:txBody>
      </p:sp>
      <p:pic>
        <p:nvPicPr>
          <p:cNvPr id="10" name="Picture 2" descr="C:\Users\rudy mendez\Documents\FIGURAS\DANIEL\danie0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724399" y="2071678"/>
            <a:ext cx="4286263" cy="32146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43000" y="1643050"/>
            <a:ext cx="3571876" cy="4376750"/>
          </a:xfrm>
        </p:spPr>
        <p:txBody>
          <a:bodyPr/>
          <a:lstStyle/>
          <a:p>
            <a:r>
              <a:rPr lang="es-GT" b="1" dirty="0" smtClean="0"/>
              <a:t>Una gran cantidad de leones alados decoraba la ruta principal hacia Babilonia</a:t>
            </a:r>
          </a:p>
          <a:p>
            <a:r>
              <a:rPr lang="es-GT" b="1" dirty="0" smtClean="0"/>
              <a:t>Equipara la fuerza del león con la velocidad del águila</a:t>
            </a:r>
          </a:p>
          <a:p>
            <a:r>
              <a:rPr lang="es-GT" b="1" dirty="0" smtClean="0"/>
              <a:t>Se vuelve casi invencible</a:t>
            </a:r>
            <a:endParaRPr lang="es-GT" b="1" dirty="0"/>
          </a:p>
        </p:txBody>
      </p:sp>
      <p:pic>
        <p:nvPicPr>
          <p:cNvPr id="8" name="Picture 2" descr="http://www.um.es/eubacteria/Ishtar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5000628" y="1706176"/>
            <a:ext cx="3429024" cy="44591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685800"/>
            <a:ext cx="7010400" cy="671498"/>
          </a:xfrm>
        </p:spPr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28662" y="1500175"/>
            <a:ext cx="3714776" cy="5143536"/>
          </a:xfrm>
        </p:spPr>
        <p:txBody>
          <a:bodyPr>
            <a:normAutofit fontScale="92500" lnSpcReduction="20000"/>
          </a:bodyPr>
          <a:lstStyle/>
          <a:p>
            <a:r>
              <a:rPr lang="es-GT" b="1" dirty="0" smtClean="0"/>
              <a:t>Que le sean arrancadas las alas, nos recuerda las ramas del gran árbol que le fueron cortadas (Dan.4)</a:t>
            </a:r>
          </a:p>
          <a:p>
            <a:r>
              <a:rPr lang="es-GT" b="1" dirty="0" smtClean="0"/>
              <a:t>Las características humanas recibidas es una alusión a la recuperación y conversión de Nabucodonosor. </a:t>
            </a:r>
          </a:p>
          <a:p>
            <a:r>
              <a:rPr lang="es-GT" b="1" dirty="0" smtClean="0"/>
              <a:t>Este recibe el corazón de hombre</a:t>
            </a:r>
            <a:endParaRPr lang="es-GT" b="1" dirty="0"/>
          </a:p>
        </p:txBody>
      </p:sp>
      <p:pic>
        <p:nvPicPr>
          <p:cNvPr id="1026" name="Picture 2" descr="E:\PROPHECY\Copy of 0820086x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5072065" y="2000240"/>
            <a:ext cx="3905253" cy="3286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428604"/>
            <a:ext cx="7010400" cy="1214446"/>
          </a:xfrm>
        </p:spPr>
        <p:txBody>
          <a:bodyPr/>
          <a:lstStyle/>
          <a:p>
            <a:r>
              <a:rPr lang="es-GT" b="1" i="1" dirty="0" smtClean="0"/>
              <a:t>El oso (v.5)</a:t>
            </a:r>
            <a:endParaRPr lang="es-GT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3679028" cy="4525963"/>
          </a:xfrm>
        </p:spPr>
        <p:txBody>
          <a:bodyPr/>
          <a:lstStyle/>
          <a:p>
            <a:r>
              <a:rPr lang="es-GT" sz="3000" b="1" dirty="0" smtClean="0"/>
              <a:t>El oso era reconocido por su crueldad (2 Sam.17:8; Prov.28: 15; Amós 5: 19)</a:t>
            </a:r>
          </a:p>
          <a:p>
            <a:r>
              <a:rPr lang="es-GT" sz="3000" b="1" dirty="0" smtClean="0"/>
              <a:t>Corresponde al pecho y brazos de plata de la estatua de Dan.2</a:t>
            </a:r>
          </a:p>
          <a:p>
            <a:endParaRPr lang="es-GT" dirty="0"/>
          </a:p>
        </p:txBody>
      </p:sp>
      <p:pic>
        <p:nvPicPr>
          <p:cNvPr id="11266" name="Picture 2" descr="C:\Users\rudy mendez\Documents\FIGURAS\DANIEL\danie0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714876" y="2143116"/>
            <a:ext cx="4178312" cy="33575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43000" y="1643050"/>
            <a:ext cx="3429000" cy="4714908"/>
          </a:xfrm>
        </p:spPr>
        <p:txBody>
          <a:bodyPr>
            <a:normAutofit fontScale="92500" lnSpcReduction="20000"/>
          </a:bodyPr>
          <a:lstStyle/>
          <a:p>
            <a:r>
              <a:rPr lang="es-GT" b="1" dirty="0" smtClean="0"/>
              <a:t>El que esté alzado más de un costado que del otro, representa al poder de los Medos y los Persas</a:t>
            </a:r>
          </a:p>
          <a:p>
            <a:r>
              <a:rPr lang="es-GT" b="1" dirty="0" smtClean="0"/>
              <a:t>Es una dualidad de poderes, uno más fuerte que el otro</a:t>
            </a:r>
          </a:p>
          <a:p>
            <a:r>
              <a:rPr lang="es-GT" b="1" dirty="0" smtClean="0"/>
              <a:t>La historia confirma el cuadro profético: los Persas más fueres que los Medos</a:t>
            </a:r>
            <a:endParaRPr lang="es-GT" b="1" dirty="0"/>
          </a:p>
        </p:txBody>
      </p:sp>
      <p:pic>
        <p:nvPicPr>
          <p:cNvPr id="2050" name="Picture 2" descr="E:\PROPHECY\Copy of 0820087x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724399" y="1785926"/>
            <a:ext cx="4286263" cy="3500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GT" b="1" dirty="0" smtClean="0"/>
              <a:t>Lleva 3 costillas en su boca</a:t>
            </a:r>
          </a:p>
          <a:p>
            <a:r>
              <a:rPr lang="es-GT" b="1" dirty="0" smtClean="0"/>
              <a:t>Sugiere la voracidad de la bestia</a:t>
            </a:r>
          </a:p>
          <a:p>
            <a:r>
              <a:rPr lang="es-GT" b="1" dirty="0" smtClean="0"/>
              <a:t> la comida  de carácter carnívoro hace eco de la postura agresiva de esta bestia</a:t>
            </a:r>
          </a:p>
          <a:p>
            <a:r>
              <a:rPr lang="es-GT" b="1" dirty="0" smtClean="0"/>
              <a:t>Representan:  Lidia, Babilonia y Egipto</a:t>
            </a:r>
          </a:p>
          <a:p>
            <a:endParaRPr lang="es-GT" dirty="0"/>
          </a:p>
        </p:txBody>
      </p:sp>
      <p:pic>
        <p:nvPicPr>
          <p:cNvPr id="9218" name="Picture 2" descr="C:\Users\rudy mendez\Documents\FIGURAS\DANIEL\danie0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929190" y="2071678"/>
            <a:ext cx="4419600" cy="3314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b="1" i="1" dirty="0" smtClean="0"/>
              <a:t>El leopardo(v.6)</a:t>
            </a:r>
            <a:br>
              <a:rPr lang="es-GT" b="1" i="1" dirty="0" smtClean="0"/>
            </a:br>
            <a:endParaRPr lang="es-GT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43000" y="1571612"/>
            <a:ext cx="3429000" cy="4714908"/>
          </a:xfrm>
        </p:spPr>
        <p:txBody>
          <a:bodyPr>
            <a:normAutofit fontScale="85000" lnSpcReduction="10000"/>
          </a:bodyPr>
          <a:lstStyle/>
          <a:p>
            <a:r>
              <a:rPr lang="es-GT" b="1" dirty="0" smtClean="0"/>
              <a:t>Corresponde al tercer reino de la estatua (vientre de bronce)</a:t>
            </a:r>
          </a:p>
          <a:p>
            <a:r>
              <a:rPr lang="es-GT" b="1" dirty="0" smtClean="0"/>
              <a:t>Representa a Grecia</a:t>
            </a:r>
          </a:p>
          <a:p>
            <a:r>
              <a:rPr lang="es-GT" b="1" dirty="0" smtClean="0"/>
              <a:t>Las 4 alas intensifica la velocidad del leopardo</a:t>
            </a:r>
          </a:p>
          <a:p>
            <a:r>
              <a:rPr lang="es-GT" b="1" dirty="0" smtClean="0"/>
              <a:t>Las 4 cabezas representan la división del imperio en cuatro partes al morir Alejandro Magno</a:t>
            </a:r>
            <a:endParaRPr lang="es-GT" b="1" dirty="0"/>
          </a:p>
        </p:txBody>
      </p:sp>
      <p:pic>
        <p:nvPicPr>
          <p:cNvPr id="12290" name="Picture 2" descr="C:\Users\rudy mendez\Documents\FIGURAS\DANIEL\danie0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857752" y="2214554"/>
            <a:ext cx="4062442" cy="3046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42976" y="2000240"/>
            <a:ext cx="3429000" cy="4286280"/>
          </a:xfrm>
        </p:spPr>
        <p:txBody>
          <a:bodyPr>
            <a:normAutofit fontScale="92500" lnSpcReduction="20000"/>
          </a:bodyPr>
          <a:lstStyle/>
          <a:p>
            <a:r>
              <a:rPr lang="es-GT" b="1" dirty="0" smtClean="0"/>
              <a:t>Se caracteriza por la velocidad y la universalidad de sus conquistas</a:t>
            </a:r>
          </a:p>
          <a:p>
            <a:r>
              <a:rPr lang="es-GT" b="1" dirty="0" smtClean="0"/>
              <a:t>Se le da “dominio” (autoridad para gobernar) sobre toda la tierra(2:39)</a:t>
            </a:r>
          </a:p>
          <a:p>
            <a:r>
              <a:rPr lang="es-GT" b="1" dirty="0" smtClean="0"/>
              <a:t>El dominio de este imperio iría más allá de lo político, a lo cultural</a:t>
            </a:r>
            <a:endParaRPr lang="es-GT" b="1" dirty="0"/>
          </a:p>
        </p:txBody>
      </p:sp>
      <p:pic>
        <p:nvPicPr>
          <p:cNvPr id="13314" name="Picture 2" descr="C:\Users\rudy mendez\Documents\FIGURAS\DANIEL\danie05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724399" y="2185966"/>
            <a:ext cx="4133881" cy="31004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43000" y="1714488"/>
            <a:ext cx="3429000" cy="4786346"/>
          </a:xfrm>
        </p:spPr>
        <p:txBody>
          <a:bodyPr>
            <a:normAutofit fontScale="92500" lnSpcReduction="10000"/>
          </a:bodyPr>
          <a:lstStyle/>
          <a:p>
            <a:r>
              <a:rPr lang="es-GT" b="1" dirty="0" smtClean="0"/>
              <a:t>El pensamiento griego se ha infiltrado en todos lados; constituye la columna vertebral del pensamiento occidental </a:t>
            </a:r>
          </a:p>
          <a:p>
            <a:r>
              <a:rPr lang="es-GT" b="1" dirty="0" smtClean="0"/>
              <a:t>El dominio no es algo innato, es algo otorgado por Dios</a:t>
            </a:r>
          </a:p>
          <a:p>
            <a:r>
              <a:rPr lang="es-GT" b="1" dirty="0" smtClean="0"/>
              <a:t>El poder está en las manos de Dios</a:t>
            </a:r>
          </a:p>
        </p:txBody>
      </p:sp>
      <p:pic>
        <p:nvPicPr>
          <p:cNvPr id="3074" name="Picture 2" descr="E:\PROPHECY\Copy of 0820088x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724399" y="2143116"/>
            <a:ext cx="4191012" cy="31432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1000100" y="1214422"/>
            <a:ext cx="3786214" cy="4805378"/>
          </a:xfrm>
        </p:spPr>
        <p:txBody>
          <a:bodyPr/>
          <a:lstStyle/>
          <a:p>
            <a:r>
              <a:rPr lang="es-GT" b="1" dirty="0" smtClean="0"/>
              <a:t>Estamos en la mitad del libro de Daniel</a:t>
            </a:r>
          </a:p>
          <a:p>
            <a:r>
              <a:rPr lang="es-GT" b="1" dirty="0" smtClean="0"/>
              <a:t>El cap.7 es el corazón del libro de Daniel</a:t>
            </a:r>
          </a:p>
          <a:p>
            <a:r>
              <a:rPr lang="es-GT" b="1" dirty="0" smtClean="0"/>
              <a:t>Es el eje central que inicia la segunda parte del libro</a:t>
            </a:r>
          </a:p>
          <a:p>
            <a:r>
              <a:rPr lang="es-GT" b="1" dirty="0" smtClean="0"/>
              <a:t>Entramos en el género “apocalíptico”</a:t>
            </a:r>
            <a:endParaRPr lang="es-GT" b="1" dirty="0"/>
          </a:p>
        </p:txBody>
      </p:sp>
      <p:pic>
        <p:nvPicPr>
          <p:cNvPr id="1026" name="Picture 2" descr="C:\Users\rudy mendez\Documents\FIGURAS\DANIEL\06010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929190" y="1285860"/>
            <a:ext cx="3535077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85884"/>
          </a:xfrm>
        </p:spPr>
        <p:txBody>
          <a:bodyPr/>
          <a:lstStyle/>
          <a:p>
            <a:pPr algn="ctr"/>
            <a:r>
              <a:rPr lang="es-GT" b="1" i="1" dirty="0" smtClean="0"/>
              <a:t>La bestia espantosa y terrible(v.7)</a:t>
            </a:r>
            <a:endParaRPr lang="es-GT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43000" y="1981200"/>
            <a:ext cx="3429000" cy="4448196"/>
          </a:xfrm>
        </p:spPr>
        <p:txBody>
          <a:bodyPr>
            <a:normAutofit fontScale="85000" lnSpcReduction="10000"/>
          </a:bodyPr>
          <a:lstStyle/>
          <a:p>
            <a:r>
              <a:rPr lang="es-GT" b="1" dirty="0" smtClean="0"/>
              <a:t>Esta bestia representa al imperio Romano</a:t>
            </a:r>
          </a:p>
          <a:p>
            <a:r>
              <a:rPr lang="es-GT" b="1" dirty="0" smtClean="0"/>
              <a:t>Corresponde con las piernas de hierro (ésta tiene dientes de hierro)</a:t>
            </a:r>
          </a:p>
          <a:p>
            <a:r>
              <a:rPr lang="es-GT" b="1" dirty="0" smtClean="0"/>
              <a:t>Sus atributos son triples: </a:t>
            </a:r>
          </a:p>
          <a:p>
            <a:r>
              <a:rPr lang="es-GT" b="1" dirty="0" smtClean="0"/>
              <a:t>-espantosa</a:t>
            </a:r>
          </a:p>
          <a:p>
            <a:r>
              <a:rPr lang="es-GT" b="1" dirty="0" smtClean="0"/>
              <a:t>-terrible</a:t>
            </a:r>
          </a:p>
          <a:p>
            <a:r>
              <a:rPr lang="es-GT" b="1" dirty="0" smtClean="0"/>
              <a:t>-en gran manera fuerte</a:t>
            </a:r>
          </a:p>
          <a:p>
            <a:endParaRPr lang="es-GT" b="1" dirty="0"/>
          </a:p>
        </p:txBody>
      </p:sp>
      <p:pic>
        <p:nvPicPr>
          <p:cNvPr id="16386" name="Picture 2" descr="C:\Users\rudy mendez\Documents\FIGURAS\DANIEL\danie06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714876" y="2357430"/>
            <a:ext cx="4191012" cy="3429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43000" y="1785926"/>
            <a:ext cx="3357562" cy="450059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GT" b="1" i="1" dirty="0" smtClean="0"/>
              <a:t>En el cap.2, el hierro:</a:t>
            </a:r>
          </a:p>
          <a:p>
            <a:r>
              <a:rPr lang="es-GT" b="1" dirty="0" smtClean="0"/>
              <a:t>-desmenuza</a:t>
            </a:r>
          </a:p>
          <a:p>
            <a:r>
              <a:rPr lang="es-GT" b="1" dirty="0" smtClean="0"/>
              <a:t>-rompe</a:t>
            </a:r>
          </a:p>
          <a:p>
            <a:r>
              <a:rPr lang="es-GT" b="1" dirty="0" smtClean="0"/>
              <a:t>-quebranta(2:40)</a:t>
            </a:r>
          </a:p>
          <a:p>
            <a:pPr>
              <a:buNone/>
            </a:pPr>
            <a:r>
              <a:rPr lang="es-GT" b="1" i="1" dirty="0" smtClean="0"/>
              <a:t>En el cap.7:</a:t>
            </a:r>
          </a:p>
          <a:p>
            <a:r>
              <a:rPr lang="es-GT" b="1" dirty="0" smtClean="0"/>
              <a:t>-Devora</a:t>
            </a:r>
          </a:p>
          <a:p>
            <a:r>
              <a:rPr lang="es-GT" b="1" dirty="0" smtClean="0"/>
              <a:t>-trilla</a:t>
            </a:r>
          </a:p>
          <a:p>
            <a:r>
              <a:rPr lang="es-GT" b="1" dirty="0" smtClean="0"/>
              <a:t>-despedaza(7:23)</a:t>
            </a:r>
            <a:endParaRPr lang="es-GT" b="1" dirty="0"/>
          </a:p>
        </p:txBody>
      </p:sp>
      <p:pic>
        <p:nvPicPr>
          <p:cNvPr id="25602" name="Picture 2" descr="E:\PROPHECY\L07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071678"/>
            <a:ext cx="4337052" cy="36099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b="1" i="1" dirty="0" smtClean="0"/>
              <a:t>Los diez cuernos(v.7 up)</a:t>
            </a:r>
            <a:endParaRPr lang="es-GT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GT" b="1" dirty="0" smtClean="0"/>
              <a:t>Representan reinos que surgen del cuarto reino </a:t>
            </a:r>
          </a:p>
          <a:p>
            <a:r>
              <a:rPr lang="es-GT" b="1" dirty="0" smtClean="0"/>
              <a:t>Al igual que en Dan.2, el cuarto reino termina dividiéndose(los dedos de los pies)</a:t>
            </a:r>
          </a:p>
          <a:p>
            <a:r>
              <a:rPr lang="es-GT" b="1" dirty="0" smtClean="0"/>
              <a:t>La historia confirma esto</a:t>
            </a:r>
            <a:endParaRPr lang="es-GT" b="1" dirty="0"/>
          </a:p>
        </p:txBody>
      </p:sp>
      <p:pic>
        <p:nvPicPr>
          <p:cNvPr id="15362" name="Picture 2" descr="C:\Users\rudy mendez\Documents\FIGURAS\DANIEL\danie0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643438" y="2357430"/>
            <a:ext cx="4286273" cy="39290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57224" y="1857364"/>
            <a:ext cx="3645720" cy="4714908"/>
          </a:xfrm>
        </p:spPr>
        <p:txBody>
          <a:bodyPr>
            <a:normAutofit/>
          </a:bodyPr>
          <a:lstStyle/>
          <a:p>
            <a:r>
              <a:rPr lang="es-GT" sz="3200" b="1" dirty="0" smtClean="0"/>
              <a:t>Las tribus germánicas siguieron la iniciativa de los hunos e invadieron el entonces decadente imperio romano</a:t>
            </a:r>
          </a:p>
          <a:p>
            <a:pPr>
              <a:buNone/>
            </a:pPr>
            <a:endParaRPr lang="es-GT" sz="3200" dirty="0"/>
          </a:p>
        </p:txBody>
      </p:sp>
      <p:pic>
        <p:nvPicPr>
          <p:cNvPr id="26626" name="Picture 2" descr="E:\PROPHECY\L07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714876" y="2285992"/>
            <a:ext cx="4205318" cy="33575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b="1" i="1" dirty="0" smtClean="0"/>
              <a:t>Los diez cuernos</a:t>
            </a:r>
            <a:endParaRPr lang="es-GT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GT" b="1" dirty="0" smtClean="0"/>
              <a:t>1. Francos</a:t>
            </a:r>
          </a:p>
          <a:p>
            <a:r>
              <a:rPr lang="es-GT" b="1" dirty="0" smtClean="0"/>
              <a:t>2. </a:t>
            </a:r>
            <a:r>
              <a:rPr lang="es-GT" b="1" dirty="0" err="1" smtClean="0"/>
              <a:t>Burgundios</a:t>
            </a:r>
            <a:endParaRPr lang="es-GT" b="1" dirty="0" smtClean="0"/>
          </a:p>
          <a:p>
            <a:r>
              <a:rPr lang="es-GT" b="1" dirty="0" smtClean="0"/>
              <a:t>3. Alamanes</a:t>
            </a:r>
          </a:p>
          <a:p>
            <a:r>
              <a:rPr lang="es-GT" b="1" dirty="0" smtClean="0"/>
              <a:t>4. Vándalos</a:t>
            </a:r>
          </a:p>
          <a:p>
            <a:r>
              <a:rPr lang="es-GT" b="1" dirty="0" smtClean="0"/>
              <a:t>5. Suevos</a:t>
            </a:r>
          </a:p>
          <a:p>
            <a:r>
              <a:rPr lang="es-GT" b="1" dirty="0" smtClean="0"/>
              <a:t>6. Visigodos</a:t>
            </a:r>
          </a:p>
          <a:p>
            <a:r>
              <a:rPr lang="es-GT" b="1" dirty="0" smtClean="0"/>
              <a:t>7. Sajones</a:t>
            </a:r>
          </a:p>
          <a:p>
            <a:r>
              <a:rPr lang="es-GT" b="1" dirty="0" smtClean="0"/>
              <a:t>8. Ostrogodos</a:t>
            </a:r>
          </a:p>
          <a:p>
            <a:r>
              <a:rPr lang="es-GT" b="1" dirty="0" smtClean="0"/>
              <a:t>9. Lombardos</a:t>
            </a:r>
          </a:p>
          <a:p>
            <a:r>
              <a:rPr lang="es-GT" b="1" dirty="0" smtClean="0"/>
              <a:t>10. Hérulos</a:t>
            </a:r>
            <a:endParaRPr lang="es-GT" b="1" dirty="0"/>
          </a:p>
        </p:txBody>
      </p:sp>
      <p:pic>
        <p:nvPicPr>
          <p:cNvPr id="18434" name="Picture 2" descr="C:\Users\rudy mendez\Documents\FIGURAS\DANIEL\danie0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000240"/>
            <a:ext cx="4929222" cy="38576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00100" y="1714488"/>
            <a:ext cx="3500462" cy="4305312"/>
          </a:xfrm>
        </p:spPr>
        <p:txBody>
          <a:bodyPr/>
          <a:lstStyle/>
          <a:p>
            <a:r>
              <a:rPr lang="es-GT" sz="2600" b="1" dirty="0" smtClean="0"/>
              <a:t>Este período de división sobresale especialmente porque surge de una era de unidad y paz</a:t>
            </a:r>
          </a:p>
          <a:p>
            <a:r>
              <a:rPr lang="es-GT" sz="2600" b="1" dirty="0" smtClean="0"/>
              <a:t>Pero el interés del profeta no está en estos diez reinos sino en el cuerno pequeño que surge entre ellos</a:t>
            </a:r>
            <a:endParaRPr lang="es-GT" sz="2600" b="1" dirty="0"/>
          </a:p>
        </p:txBody>
      </p:sp>
      <p:pic>
        <p:nvPicPr>
          <p:cNvPr id="19458" name="Picture 2" descr="C:\Users\rudy mendez\Documents\FIGURAS\DANIEL\danie0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571999" y="2071678"/>
            <a:ext cx="4286256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357166"/>
            <a:ext cx="7010400" cy="857256"/>
          </a:xfrm>
        </p:spPr>
        <p:txBody>
          <a:bodyPr/>
          <a:lstStyle/>
          <a:p>
            <a:r>
              <a:rPr lang="es-GT" b="1" i="1" dirty="0" smtClean="0"/>
              <a:t>El cuerno pequeño(v.8)</a:t>
            </a:r>
            <a:endParaRPr lang="es-GT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428736"/>
            <a:ext cx="4038600" cy="5000659"/>
          </a:xfrm>
        </p:spPr>
        <p:txBody>
          <a:bodyPr>
            <a:normAutofit lnSpcReduction="10000"/>
          </a:bodyPr>
          <a:lstStyle/>
          <a:p>
            <a:r>
              <a:rPr lang="es-GT" b="1" dirty="0" smtClean="0"/>
              <a:t>Tiene rostro humano</a:t>
            </a:r>
          </a:p>
          <a:p>
            <a:r>
              <a:rPr lang="es-GT" b="1" dirty="0" smtClean="0"/>
              <a:t>Representa un punto culminante en el capítulo</a:t>
            </a:r>
          </a:p>
          <a:p>
            <a:r>
              <a:rPr lang="es-GT" b="1" dirty="0" smtClean="0"/>
              <a:t>Se convierte en la única preocupación de Daniel(v.8, 24, 25)</a:t>
            </a:r>
          </a:p>
          <a:p>
            <a:r>
              <a:rPr lang="es-GT" b="1" dirty="0" smtClean="0"/>
              <a:t>Es el último y mayor poder</a:t>
            </a:r>
          </a:p>
          <a:p>
            <a:r>
              <a:rPr lang="es-GT" b="1" dirty="0" smtClean="0"/>
              <a:t>El profeta lo describe en detalle</a:t>
            </a:r>
            <a:endParaRPr lang="es-GT" b="1" dirty="0"/>
          </a:p>
        </p:txBody>
      </p:sp>
      <p:pic>
        <p:nvPicPr>
          <p:cNvPr id="17410" name="Picture 2" descr="C:\Users\rudy mendez\Documents\FIGURAS\DANIEL\danie06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572000" y="1928802"/>
            <a:ext cx="4191030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428604"/>
            <a:ext cx="7010400" cy="1214446"/>
          </a:xfrm>
        </p:spPr>
        <p:txBody>
          <a:bodyPr/>
          <a:lstStyle/>
          <a:p>
            <a:r>
              <a:rPr lang="es-GT" dirty="0" smtClean="0"/>
              <a:t>a. Su aspecto</a:t>
            </a:r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43000" y="1981200"/>
            <a:ext cx="3429000" cy="4376758"/>
          </a:xfrm>
        </p:spPr>
        <p:txBody>
          <a:bodyPr>
            <a:normAutofit fontScale="92500" lnSpcReduction="20000"/>
          </a:bodyPr>
          <a:lstStyle/>
          <a:p>
            <a:r>
              <a:rPr lang="es-GT" b="1" dirty="0" smtClean="0"/>
              <a:t>El elemento humano del cuerno pequeño lo hace distinto de todos los demás poderes animales del capítulo</a:t>
            </a:r>
          </a:p>
          <a:p>
            <a:r>
              <a:rPr lang="es-GT" b="1" dirty="0" smtClean="0"/>
              <a:t>Esto le da una connotación religiosa</a:t>
            </a:r>
          </a:p>
          <a:p>
            <a:r>
              <a:rPr lang="es-GT" b="1" dirty="0" smtClean="0"/>
              <a:t>El cuerno pequeño es un poder político-religioso</a:t>
            </a:r>
            <a:endParaRPr lang="es-GT" b="1" dirty="0"/>
          </a:p>
        </p:txBody>
      </p:sp>
      <p:pic>
        <p:nvPicPr>
          <p:cNvPr id="20482" name="Picture 2" descr="E:\PROPHECY\43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5214942" y="2000240"/>
            <a:ext cx="2809518" cy="39767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428604"/>
            <a:ext cx="7010400" cy="1071570"/>
          </a:xfrm>
        </p:spPr>
        <p:txBody>
          <a:bodyPr/>
          <a:lstStyle/>
          <a:p>
            <a:r>
              <a:rPr lang="es-GT" dirty="0" smtClean="0"/>
              <a:t>b. Su tiempo</a:t>
            </a:r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43000" y="1714488"/>
            <a:ext cx="3429000" cy="4857784"/>
          </a:xfrm>
        </p:spPr>
        <p:txBody>
          <a:bodyPr>
            <a:normAutofit fontScale="92500" lnSpcReduction="10000"/>
          </a:bodyPr>
          <a:lstStyle/>
          <a:p>
            <a:r>
              <a:rPr lang="es-GT" b="1" dirty="0" smtClean="0"/>
              <a:t>Aparece cronológicamente después de los diez cuernos</a:t>
            </a:r>
          </a:p>
          <a:p>
            <a:r>
              <a:rPr lang="es-GT" b="1" dirty="0" smtClean="0"/>
              <a:t>Provoca en el proceso la caída de tres de ellos</a:t>
            </a:r>
          </a:p>
          <a:p>
            <a:r>
              <a:rPr lang="es-GT" b="1" dirty="0" smtClean="0"/>
              <a:t>Estos eran pueblos arrianos del cristianismo que estaban en conflicto con el papado</a:t>
            </a:r>
            <a:endParaRPr lang="es-GT" b="1" dirty="0"/>
          </a:p>
        </p:txBody>
      </p:sp>
      <p:pic>
        <p:nvPicPr>
          <p:cNvPr id="5" name="Picture 2" descr="C:\Users\rudy mendez\Documents\FIGURAS\DANIEL\danie06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724399" y="2071678"/>
            <a:ext cx="4095761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357298"/>
            <a:ext cx="4038600" cy="4939167"/>
          </a:xfrm>
        </p:spPr>
        <p:txBody>
          <a:bodyPr/>
          <a:lstStyle/>
          <a:p>
            <a:pPr>
              <a:buNone/>
            </a:pPr>
            <a:endParaRPr lang="es-GT" dirty="0" smtClean="0"/>
          </a:p>
          <a:p>
            <a:r>
              <a:rPr lang="es-GT" sz="3200" b="1" dirty="0" smtClean="0"/>
              <a:t>Los visigodos fueron vencidos por el rey católico Clodoveo (conocido también como el “nuevo Constantino”) en el 508 DC.</a:t>
            </a:r>
            <a:endParaRPr lang="es-GT" sz="3200" b="1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8643966" y="1770501"/>
            <a:ext cx="49978" cy="4525963"/>
          </a:xfrm>
        </p:spPr>
        <p:txBody>
          <a:bodyPr/>
          <a:lstStyle/>
          <a:p>
            <a:endParaRPr lang="es-GT" dirty="0"/>
          </a:p>
        </p:txBody>
      </p:sp>
      <p:sp>
        <p:nvSpPr>
          <p:cNvPr id="38914" name="AutoShape 2" descr="http://www.laguia2000.com/wp-content/uploads/2007/06/recaredo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pic>
        <p:nvPicPr>
          <p:cNvPr id="38916" name="Picture 4" descr="http://www.laguia2000.com/wp-content/uploads/2007/06/recared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714488"/>
            <a:ext cx="3881536" cy="4465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685800"/>
            <a:ext cx="7010400" cy="528622"/>
          </a:xfrm>
        </p:spPr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357299"/>
            <a:ext cx="4038600" cy="4939166"/>
          </a:xfrm>
        </p:spPr>
        <p:txBody>
          <a:bodyPr>
            <a:noAutofit/>
          </a:bodyPr>
          <a:lstStyle/>
          <a:p>
            <a:r>
              <a:rPr lang="es-GT" sz="3200" b="1" dirty="0" smtClean="0"/>
              <a:t>Se interrumpe el flujo cronológico del libro</a:t>
            </a:r>
          </a:p>
          <a:p>
            <a:r>
              <a:rPr lang="es-GT" sz="3200" b="1" dirty="0" smtClean="0"/>
              <a:t>Regresamos al tiempo de </a:t>
            </a:r>
            <a:r>
              <a:rPr lang="es-GT" sz="3200" b="1" dirty="0" err="1" smtClean="0"/>
              <a:t>Beltsasar</a:t>
            </a:r>
            <a:r>
              <a:rPr lang="es-GT" sz="3200" b="1" dirty="0" smtClean="0"/>
              <a:t> (553  AC)</a:t>
            </a:r>
          </a:p>
          <a:p>
            <a:r>
              <a:rPr lang="es-GT" sz="3200" b="1" dirty="0" smtClean="0"/>
              <a:t>Es el año de la victoria de Ciro sobre el rey de los medos, </a:t>
            </a:r>
            <a:r>
              <a:rPr lang="es-GT" sz="3200" b="1" dirty="0" err="1" smtClean="0"/>
              <a:t>Astiages</a:t>
            </a:r>
            <a:endParaRPr lang="es-GT" sz="3200" b="1" dirty="0" smtClean="0"/>
          </a:p>
          <a:p>
            <a:endParaRPr lang="es-GT" sz="3200" dirty="0"/>
          </a:p>
        </p:txBody>
      </p:sp>
      <p:pic>
        <p:nvPicPr>
          <p:cNvPr id="2050" name="Picture 2" descr="C:\Users\rudy mendez\Documents\FIGURAS\DANIEL\06010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76378" y="1500174"/>
            <a:ext cx="3724712" cy="4967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685800"/>
            <a:ext cx="7010400" cy="242870"/>
          </a:xfrm>
        </p:spPr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28662" y="1428737"/>
            <a:ext cx="3786214" cy="5286412"/>
          </a:xfrm>
        </p:spPr>
        <p:txBody>
          <a:bodyPr>
            <a:normAutofit fontScale="92500" lnSpcReduction="10000"/>
          </a:bodyPr>
          <a:lstStyle/>
          <a:p>
            <a:r>
              <a:rPr lang="es-GT" b="1" dirty="0" smtClean="0"/>
              <a:t>Justiniano y el ejército de las fuerzas católicas vencieron a los vándalos en el 534 DC y a los ostrogodos en el </a:t>
            </a:r>
            <a:r>
              <a:rPr lang="es-GT" sz="3000" b="1" dirty="0" smtClean="0"/>
              <a:t>538 DC.</a:t>
            </a:r>
            <a:endParaRPr lang="es-GT" b="1" dirty="0" smtClean="0"/>
          </a:p>
          <a:p>
            <a:r>
              <a:rPr lang="es-GT" b="1" dirty="0" smtClean="0"/>
              <a:t>La península itálica ahora está libre</a:t>
            </a:r>
          </a:p>
          <a:p>
            <a:r>
              <a:rPr lang="es-GT" b="1" dirty="0" smtClean="0"/>
              <a:t>El catolicismo podía alcanzar su plenitud ahora tanto en lo político como en lo religioso</a:t>
            </a:r>
            <a:endParaRPr lang="es-GT" b="1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 flipH="1">
            <a:off x="8693944" y="1770501"/>
            <a:ext cx="664402" cy="4525963"/>
          </a:xfrm>
        </p:spPr>
        <p:txBody>
          <a:bodyPr/>
          <a:lstStyle/>
          <a:p>
            <a:endParaRPr lang="es-GT" dirty="0"/>
          </a:p>
        </p:txBody>
      </p:sp>
      <p:pic>
        <p:nvPicPr>
          <p:cNvPr id="37890" name="Picture 2" descr="http://lafuerzadelarazon.files.wordpress.com/2007/06/justinia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428737"/>
            <a:ext cx="3786214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685800"/>
            <a:ext cx="7010400" cy="671498"/>
          </a:xfrm>
        </p:spPr>
        <p:txBody>
          <a:bodyPr/>
          <a:lstStyle/>
          <a:p>
            <a:r>
              <a:rPr lang="es-GT" dirty="0" smtClean="0"/>
              <a:t>c. Sus acciones</a:t>
            </a:r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14282" y="1571611"/>
            <a:ext cx="4000528" cy="4724853"/>
          </a:xfrm>
        </p:spPr>
        <p:txBody>
          <a:bodyPr>
            <a:noAutofit/>
          </a:bodyPr>
          <a:lstStyle/>
          <a:p>
            <a:r>
              <a:rPr lang="es-GT" b="1" dirty="0" smtClean="0"/>
              <a:t>El cuerno pequeño dirige sus ataques contra Dios y su pueblo</a:t>
            </a:r>
          </a:p>
          <a:p>
            <a:r>
              <a:rPr lang="es-GT" b="1" dirty="0" smtClean="0"/>
              <a:t>Dan.7: 25, lo describe:</a:t>
            </a:r>
          </a:p>
          <a:p>
            <a:r>
              <a:rPr lang="es-GT" b="1" dirty="0" smtClean="0"/>
              <a:t>-Hablará contra el Altísimo (ataque contra Dios)</a:t>
            </a:r>
          </a:p>
          <a:p>
            <a:r>
              <a:rPr lang="es-GT" b="1" dirty="0" smtClean="0"/>
              <a:t>-oprimirá a los santos (ataque contra su pueblo)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 flipH="1">
            <a:off x="8693944" y="1770501"/>
            <a:ext cx="92898" cy="4525963"/>
          </a:xfrm>
        </p:spPr>
        <p:txBody>
          <a:bodyPr>
            <a:normAutofit/>
          </a:bodyPr>
          <a:lstStyle/>
          <a:p>
            <a:endParaRPr lang="es-GT" dirty="0"/>
          </a:p>
        </p:txBody>
      </p:sp>
      <p:pic>
        <p:nvPicPr>
          <p:cNvPr id="36866" name="Picture 2" descr="http://people.freenet.de/artquarium14/Espagne057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74848" y="2143116"/>
            <a:ext cx="4769152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43000" y="1714488"/>
            <a:ext cx="3643314" cy="4305312"/>
          </a:xfrm>
        </p:spPr>
        <p:txBody>
          <a:bodyPr/>
          <a:lstStyle/>
          <a:p>
            <a:r>
              <a:rPr lang="es-GT" b="1" dirty="0" smtClean="0"/>
              <a:t>-Tratará de cambiar los tiempos y las leyes establecidas (Un ataque contra Dios)</a:t>
            </a:r>
          </a:p>
          <a:p>
            <a:r>
              <a:rPr lang="es-GT" b="1" dirty="0" smtClean="0"/>
              <a:t>-Los santos le serán entregados por: “tiempo, tiempos y medio tiempo” (ataque contra su pueblo)</a:t>
            </a:r>
          </a:p>
          <a:p>
            <a:endParaRPr lang="es-GT" dirty="0"/>
          </a:p>
        </p:txBody>
      </p:sp>
      <p:pic>
        <p:nvPicPr>
          <p:cNvPr id="5" name="Picture 2" descr="C:\Users\rudy mendez\Documents\FIGURAS\DANIEL\danie06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5072066" y="2285992"/>
            <a:ext cx="3810003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flipV="1">
            <a:off x="1143000" y="640081"/>
            <a:ext cx="7010400" cy="45719"/>
          </a:xfrm>
        </p:spPr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42910" y="1285861"/>
            <a:ext cx="4000528" cy="5572140"/>
          </a:xfrm>
        </p:spPr>
        <p:txBody>
          <a:bodyPr>
            <a:normAutofit fontScale="92500"/>
          </a:bodyPr>
          <a:lstStyle/>
          <a:p>
            <a:r>
              <a:rPr lang="es-GT" b="1" dirty="0" smtClean="0"/>
              <a:t>Hablar palabras contra Dios transmite la idea de presunción y orgullo</a:t>
            </a:r>
          </a:p>
          <a:p>
            <a:r>
              <a:rPr lang="es-GT" b="1" dirty="0" smtClean="0"/>
              <a:t>El espíritu de Babel se ha reencarnado en este poder, cuyo objetivo es usurpar a Dios</a:t>
            </a:r>
          </a:p>
          <a:p>
            <a:r>
              <a:rPr lang="es-GT" b="1" dirty="0" smtClean="0"/>
              <a:t>Pero su arrogancia va más allá.  </a:t>
            </a:r>
          </a:p>
          <a:p>
            <a:r>
              <a:rPr lang="es-GT" b="1" dirty="0" smtClean="0"/>
              <a:t>Procura reemplazar a Dios en el ámbito de la historia</a:t>
            </a:r>
            <a:endParaRPr lang="es-GT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643966" y="1770501"/>
            <a:ext cx="49978" cy="4525963"/>
          </a:xfrm>
        </p:spPr>
        <p:txBody>
          <a:bodyPr>
            <a:normAutofit fontScale="92500"/>
          </a:bodyPr>
          <a:lstStyle/>
          <a:p>
            <a:endParaRPr lang="es-GT" dirty="0"/>
          </a:p>
        </p:txBody>
      </p:sp>
      <p:pic>
        <p:nvPicPr>
          <p:cNvPr id="34818" name="Picture 2" descr="http://www.cpdhcorrientes.com.ar/inquisic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071678"/>
            <a:ext cx="4357686" cy="35260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428604"/>
            <a:ext cx="7010400" cy="928694"/>
          </a:xfrm>
        </p:spPr>
        <p:txBody>
          <a:bodyPr/>
          <a:lstStyle/>
          <a:p>
            <a:r>
              <a:rPr lang="es-GT" dirty="0" smtClean="0"/>
              <a:t>d. Contra el pueblo de Dios</a:t>
            </a:r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85720" y="1571613"/>
            <a:ext cx="4217224" cy="5286388"/>
          </a:xfrm>
        </p:spPr>
        <p:txBody>
          <a:bodyPr>
            <a:normAutofit lnSpcReduction="10000"/>
          </a:bodyPr>
          <a:lstStyle/>
          <a:p>
            <a:r>
              <a:rPr lang="es-GT" b="1" dirty="0" smtClean="0"/>
              <a:t>El cuerno pequeño se vuelve contra los santos.  Los persigue y mata</a:t>
            </a:r>
          </a:p>
          <a:p>
            <a:r>
              <a:rPr lang="es-GT" b="1" dirty="0" smtClean="0"/>
              <a:t>La persecución es el corolario fatal de la usurpación humana de Dios</a:t>
            </a:r>
          </a:p>
          <a:p>
            <a:r>
              <a:rPr lang="es-GT" b="1" dirty="0" smtClean="0"/>
              <a:t>La persecución dura un período: “tiempo, tiempos, y la mitad de un tiempo”.  O sea, tres años y medio.</a:t>
            </a:r>
            <a:endParaRPr lang="es-GT" b="1" dirty="0"/>
          </a:p>
        </p:txBody>
      </p:sp>
      <p:pic>
        <p:nvPicPr>
          <p:cNvPr id="1026" name="Picture 2" descr="C:\Users\rudy mendez\Documents\IMAGENES BIBLICAS-2\Section 09\06092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924897" y="1754929"/>
            <a:ext cx="3504755" cy="46744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142852"/>
            <a:ext cx="7010400" cy="1143008"/>
          </a:xfrm>
        </p:spPr>
        <p:txBody>
          <a:bodyPr/>
          <a:lstStyle/>
          <a:p>
            <a:r>
              <a:rPr lang="es-GT" dirty="0" smtClean="0"/>
              <a:t>Los 1260 días-años</a:t>
            </a:r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42910" y="1428736"/>
            <a:ext cx="3857652" cy="5429265"/>
          </a:xfrm>
        </p:spPr>
        <p:txBody>
          <a:bodyPr>
            <a:normAutofit/>
          </a:bodyPr>
          <a:lstStyle/>
          <a:p>
            <a:r>
              <a:rPr lang="es-GT" b="1" dirty="0" smtClean="0"/>
              <a:t>Este período aparece 7 veces entre Daniel y el Apocalipsis</a:t>
            </a:r>
          </a:p>
          <a:p>
            <a:r>
              <a:rPr lang="es-GT" b="1" dirty="0" smtClean="0"/>
              <a:t>Aparece como:</a:t>
            </a:r>
          </a:p>
          <a:p>
            <a:r>
              <a:rPr lang="es-GT" b="1" dirty="0" smtClean="0"/>
              <a:t>-42 meses</a:t>
            </a:r>
          </a:p>
          <a:p>
            <a:r>
              <a:rPr lang="es-GT" b="1" dirty="0" smtClean="0"/>
              <a:t>-1260 días</a:t>
            </a:r>
          </a:p>
          <a:p>
            <a:r>
              <a:rPr lang="es-GT" b="1" dirty="0" smtClean="0"/>
              <a:t>-”tiempo, tiempos y medio tiempo”</a:t>
            </a:r>
          </a:p>
          <a:p>
            <a:r>
              <a:rPr lang="es-GT" b="1" dirty="0" smtClean="0"/>
              <a:t>En el lenguaje profético, un día equivale a un año</a:t>
            </a:r>
            <a:endParaRPr lang="es-GT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 flipH="1">
            <a:off x="8693944" y="1770501"/>
            <a:ext cx="164336" cy="4525963"/>
          </a:xfrm>
        </p:spPr>
        <p:txBody>
          <a:bodyPr>
            <a:normAutofit/>
          </a:bodyPr>
          <a:lstStyle/>
          <a:p>
            <a:endParaRPr lang="es-GT" dirty="0"/>
          </a:p>
        </p:txBody>
      </p:sp>
      <p:pic>
        <p:nvPicPr>
          <p:cNvPr id="33794" name="Picture 2" descr="http://www.protestante.es/imagenes/inquisic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15583" y="1643050"/>
            <a:ext cx="4399075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0"/>
            <a:ext cx="7010400" cy="1142984"/>
          </a:xfrm>
        </p:spPr>
        <p:txBody>
          <a:bodyPr/>
          <a:lstStyle/>
          <a:p>
            <a:r>
              <a:rPr lang="es-GT" dirty="0" smtClean="0"/>
              <a:t>Los 1260 días-años</a:t>
            </a:r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00100" y="1214422"/>
            <a:ext cx="3571900" cy="4805378"/>
          </a:xfrm>
        </p:spPr>
        <p:txBody>
          <a:bodyPr/>
          <a:lstStyle/>
          <a:p>
            <a:r>
              <a:rPr lang="es-GT" b="1" dirty="0" smtClean="0"/>
              <a:t>Partiendo justo del año 538 DC., año en que es establecido plenamente el poder del cuerno pequeño</a:t>
            </a:r>
          </a:p>
          <a:p>
            <a:r>
              <a:rPr lang="es-GT" b="1" dirty="0" smtClean="0"/>
              <a:t>Año en el que Gregorio Magno se convierte en el primer papa que acumula funciones políticas y religiosas </a:t>
            </a:r>
            <a:endParaRPr lang="es-GT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 flipH="1">
            <a:off x="8693944" y="1770501"/>
            <a:ext cx="92898" cy="4525963"/>
          </a:xfrm>
        </p:spPr>
        <p:txBody>
          <a:bodyPr/>
          <a:lstStyle/>
          <a:p>
            <a:endParaRPr lang="es-GT" dirty="0"/>
          </a:p>
        </p:txBody>
      </p:sp>
      <p:pic>
        <p:nvPicPr>
          <p:cNvPr id="32770" name="Picture 2" descr="http://open-site.org/img/chirone/00GregorioMag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5552" y="1500174"/>
            <a:ext cx="4178448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357166"/>
            <a:ext cx="7010400" cy="1071570"/>
          </a:xfrm>
        </p:spPr>
        <p:txBody>
          <a:bodyPr/>
          <a:lstStyle/>
          <a:p>
            <a:r>
              <a:rPr lang="es-GT" dirty="0" smtClean="0"/>
              <a:t>Los 1260 días-años</a:t>
            </a:r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500175"/>
            <a:ext cx="4250532" cy="5357826"/>
          </a:xfrm>
        </p:spPr>
        <p:txBody>
          <a:bodyPr>
            <a:normAutofit lnSpcReduction="10000"/>
          </a:bodyPr>
          <a:lstStyle/>
          <a:p>
            <a:r>
              <a:rPr lang="es-GT" b="1" i="1" dirty="0" smtClean="0"/>
              <a:t>Llegamos al 1798 DC</a:t>
            </a:r>
          </a:p>
          <a:p>
            <a:r>
              <a:rPr lang="es-GT" b="1" dirty="0" smtClean="0"/>
              <a:t>Durante ese período de 1260 años, la historia de la iglesia medieval deja en su estela:</a:t>
            </a:r>
          </a:p>
          <a:p>
            <a:r>
              <a:rPr lang="es-GT" b="1" dirty="0" smtClean="0"/>
              <a:t>-el sangriento rastro de las Cruzadas</a:t>
            </a:r>
          </a:p>
          <a:p>
            <a:r>
              <a:rPr lang="es-GT" b="1" dirty="0" smtClean="0"/>
              <a:t>-La Inquisición</a:t>
            </a:r>
          </a:p>
          <a:p>
            <a:r>
              <a:rPr lang="es-GT" b="1" dirty="0" smtClean="0"/>
              <a:t>-las masacres de San Bartolomé</a:t>
            </a:r>
          </a:p>
          <a:p>
            <a:r>
              <a:rPr lang="es-GT" b="1" dirty="0" smtClean="0"/>
              <a:t>-La guerra de los 30 años, etc.</a:t>
            </a:r>
          </a:p>
        </p:txBody>
      </p:sp>
      <p:pic>
        <p:nvPicPr>
          <p:cNvPr id="2050" name="Picture 2" descr="C:\Users\rudy mendez\Documents\IMAGENES BIBLICAS-2\Section 09\06092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5000628" y="1500174"/>
            <a:ext cx="3576193" cy="49840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685800"/>
            <a:ext cx="7010400" cy="457184"/>
          </a:xfrm>
        </p:spPr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14348" y="1428736"/>
            <a:ext cx="4000528" cy="4867729"/>
          </a:xfrm>
        </p:spPr>
        <p:txBody>
          <a:bodyPr>
            <a:noAutofit/>
          </a:bodyPr>
          <a:lstStyle/>
          <a:p>
            <a:r>
              <a:rPr lang="es-GT" sz="3000" b="1" dirty="0" smtClean="0"/>
              <a:t>Cualquiera hayan sido sus víctimas, los “santos” siempre estuvieron entre ellos</a:t>
            </a:r>
          </a:p>
          <a:p>
            <a:r>
              <a:rPr lang="es-GT" sz="3000" b="1" dirty="0" smtClean="0"/>
              <a:t>En 1798 DC, el ejército francés, bajo el general </a:t>
            </a:r>
            <a:r>
              <a:rPr lang="es-GT" sz="3000" b="1" dirty="0" err="1" smtClean="0"/>
              <a:t>Berthier</a:t>
            </a:r>
            <a:r>
              <a:rPr lang="es-GT" sz="3000" b="1" dirty="0" smtClean="0"/>
              <a:t>, invade Roma, captura al papa y lo deporta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 flipH="1">
            <a:off x="8693944" y="1770501"/>
            <a:ext cx="235774" cy="4525963"/>
          </a:xfrm>
        </p:spPr>
        <p:txBody>
          <a:bodyPr>
            <a:normAutofit/>
          </a:bodyPr>
          <a:lstStyle/>
          <a:p>
            <a:endParaRPr lang="es-GT" dirty="0"/>
          </a:p>
        </p:txBody>
      </p:sp>
      <p:pic>
        <p:nvPicPr>
          <p:cNvPr id="31746" name="Picture 2" descr="http://sp9.fotologs.net/?u=exlibris&amp;i=2003/09/21/1064140564.jpg&amp;c=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571612"/>
            <a:ext cx="4158408" cy="4691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43000" y="1785926"/>
            <a:ext cx="3429000" cy="4233874"/>
          </a:xfrm>
        </p:spPr>
        <p:txBody>
          <a:bodyPr/>
          <a:lstStyle/>
          <a:p>
            <a:r>
              <a:rPr lang="es-GT" sz="3200" b="1" dirty="0" smtClean="0"/>
              <a:t>Francia, la que una vez se le llamó “La hermana mayor de la Iglesia”, fue la que despojó al papa de sus prerrogativas</a:t>
            </a:r>
            <a:endParaRPr lang="es-GT" sz="3200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572528" y="1770501"/>
            <a:ext cx="121416" cy="4525963"/>
          </a:xfrm>
        </p:spPr>
        <p:txBody>
          <a:bodyPr/>
          <a:lstStyle/>
          <a:p>
            <a:endParaRPr lang="es-GT" dirty="0"/>
          </a:p>
        </p:txBody>
      </p:sp>
      <p:pic>
        <p:nvPicPr>
          <p:cNvPr id="30722" name="Picture 2" descr="http://www.flg.es/fotos/8000/84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571612"/>
            <a:ext cx="3357569" cy="47927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flipV="1">
            <a:off x="457200" y="466345"/>
            <a:ext cx="8229600" cy="45719"/>
          </a:xfrm>
        </p:spPr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000108"/>
            <a:ext cx="4038600" cy="5296357"/>
          </a:xfrm>
        </p:spPr>
        <p:txBody>
          <a:bodyPr>
            <a:noAutofit/>
          </a:bodyPr>
          <a:lstStyle/>
          <a:p>
            <a:r>
              <a:rPr lang="es-GT" sz="3000" b="1" dirty="0" smtClean="0"/>
              <a:t>Es paralelo a Dan.2</a:t>
            </a:r>
          </a:p>
          <a:p>
            <a:r>
              <a:rPr lang="es-GT" sz="3000" b="1" dirty="0" smtClean="0"/>
              <a:t>Cubre el mismo período de tiempo</a:t>
            </a:r>
          </a:p>
          <a:p>
            <a:r>
              <a:rPr lang="es-GT" sz="3000" b="1" dirty="0" smtClean="0"/>
              <a:t>Desde Babilonia hasta el fin de la historia humana </a:t>
            </a:r>
          </a:p>
          <a:p>
            <a:r>
              <a:rPr lang="es-GT" sz="3000" b="1" dirty="0" smtClean="0"/>
              <a:t>Evoca los mismos 4 reinos representados simbólicamente  por los metales de Dan.2</a:t>
            </a:r>
            <a:endParaRPr lang="es-GT" sz="3000" b="1" dirty="0"/>
          </a:p>
        </p:txBody>
      </p:sp>
      <p:pic>
        <p:nvPicPr>
          <p:cNvPr id="1026" name="Picture 2" descr="C:\Users\rudy mendez\Documents\FIGURAS\DANIEL\06021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857232"/>
            <a:ext cx="3857652" cy="54600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357166"/>
            <a:ext cx="7010400" cy="1143008"/>
          </a:xfrm>
        </p:spPr>
        <p:txBody>
          <a:bodyPr/>
          <a:lstStyle/>
          <a:p>
            <a:r>
              <a:rPr lang="es-GT" dirty="0" smtClean="0"/>
              <a:t>e. Su identidad</a:t>
            </a:r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43000" y="1714488"/>
            <a:ext cx="3429000" cy="4500594"/>
          </a:xfrm>
        </p:spPr>
        <p:txBody>
          <a:bodyPr>
            <a:normAutofit fontScale="92500" lnSpcReduction="10000"/>
          </a:bodyPr>
          <a:lstStyle/>
          <a:p>
            <a:r>
              <a:rPr lang="es-GT" b="1" dirty="0" smtClean="0"/>
              <a:t>Es un poder político bajo la apariencia de la iglesia</a:t>
            </a:r>
          </a:p>
          <a:p>
            <a:r>
              <a:rPr lang="es-GT" b="1" dirty="0" smtClean="0"/>
              <a:t>En nuestra era ecuménica esas acusaciones parecen injustas</a:t>
            </a:r>
          </a:p>
          <a:p>
            <a:r>
              <a:rPr lang="es-GT" b="1" dirty="0" smtClean="0"/>
              <a:t>Después de todo –se dice-, la era del oscurantismo terminó</a:t>
            </a:r>
            <a:endParaRPr lang="es-GT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 flipH="1">
            <a:off x="8693944" y="1770501"/>
            <a:ext cx="235774" cy="4525963"/>
          </a:xfrm>
        </p:spPr>
        <p:txBody>
          <a:bodyPr>
            <a:normAutofit fontScale="92500" lnSpcReduction="10000"/>
          </a:bodyPr>
          <a:lstStyle/>
          <a:p>
            <a:endParaRPr lang="es-GT" dirty="0"/>
          </a:p>
        </p:txBody>
      </p:sp>
      <p:pic>
        <p:nvPicPr>
          <p:cNvPr id="3076" name="Picture 4" descr="http://chuma.cas.usf.edu/~swohlmut/latam/inquisicion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491038"/>
            <a:ext cx="3529020" cy="48558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685800"/>
            <a:ext cx="7010400" cy="45719"/>
          </a:xfrm>
        </p:spPr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43000" y="1214422"/>
            <a:ext cx="3429000" cy="4805378"/>
          </a:xfrm>
        </p:spPr>
        <p:txBody>
          <a:bodyPr/>
          <a:lstStyle/>
          <a:p>
            <a:r>
              <a:rPr lang="es-GT" b="1" dirty="0" smtClean="0"/>
              <a:t>Se argumenta que la Iglesia Católica actual, trabaja por la paz mundial y patrocina organizaciones humanitarias</a:t>
            </a:r>
          </a:p>
          <a:p>
            <a:r>
              <a:rPr lang="es-GT" b="1" dirty="0"/>
              <a:t>Q</a:t>
            </a:r>
            <a:r>
              <a:rPr lang="es-GT" b="1" dirty="0" smtClean="0"/>
              <a:t>ue sacar a colación la profecía está fuera de lugar</a:t>
            </a:r>
            <a:endParaRPr lang="es-GT" b="1" dirty="0"/>
          </a:p>
        </p:txBody>
      </p:sp>
      <p:pic>
        <p:nvPicPr>
          <p:cNvPr id="5" name="Picture 2" descr="http://html.rincondelvago.com/files/9/4/1/0005394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786314" y="2000240"/>
            <a:ext cx="4288447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14348" y="1071546"/>
            <a:ext cx="3929090" cy="5572165"/>
          </a:xfrm>
        </p:spPr>
        <p:txBody>
          <a:bodyPr>
            <a:noAutofit/>
          </a:bodyPr>
          <a:lstStyle/>
          <a:p>
            <a:r>
              <a:rPr lang="es-GT" sz="3000" b="1" dirty="0" smtClean="0"/>
              <a:t>Sin embargo, el presente, no borra el pasado</a:t>
            </a:r>
          </a:p>
          <a:p>
            <a:r>
              <a:rPr lang="es-GT" sz="3000" b="1" dirty="0" smtClean="0"/>
              <a:t>El hecho es que la profecía se ha cumplido</a:t>
            </a:r>
          </a:p>
          <a:p>
            <a:r>
              <a:rPr lang="es-GT" sz="3000" b="1" dirty="0" smtClean="0"/>
              <a:t>Y se seguirá cumpliendo</a:t>
            </a:r>
          </a:p>
          <a:p>
            <a:r>
              <a:rPr lang="es-GT" sz="3000" b="1" dirty="0" smtClean="0"/>
              <a:t>Dicha iglesia  ha cambiado los tiempos y la ley</a:t>
            </a:r>
            <a:endParaRPr lang="es-GT" sz="3000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572528" y="1770501"/>
            <a:ext cx="121416" cy="4525963"/>
          </a:xfrm>
        </p:spPr>
        <p:txBody>
          <a:bodyPr>
            <a:normAutofit/>
          </a:bodyPr>
          <a:lstStyle/>
          <a:p>
            <a:endParaRPr lang="es-GT" dirty="0"/>
          </a:p>
        </p:txBody>
      </p:sp>
      <p:pic>
        <p:nvPicPr>
          <p:cNvPr id="4098" name="Picture 2" descr="C:\Users\rudy mendez\Documents\IMAGENES BIBLICAS-2\Section 10\0610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142984"/>
            <a:ext cx="3917124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43000" y="1500174"/>
            <a:ext cx="3429000" cy="4857784"/>
          </a:xfrm>
        </p:spPr>
        <p:txBody>
          <a:bodyPr>
            <a:normAutofit fontScale="92500" lnSpcReduction="10000"/>
          </a:bodyPr>
          <a:lstStyle/>
          <a:p>
            <a:r>
              <a:rPr lang="es-GT" b="1" dirty="0" smtClean="0"/>
              <a:t>Y no tiene la más mínima intención de cambiar esto</a:t>
            </a:r>
          </a:p>
          <a:p>
            <a:r>
              <a:rPr lang="es-GT" b="1" dirty="0" smtClean="0"/>
              <a:t>El dogma ha cambiado la Biblia, el día de reposo lo ha cambiado del sábado al domingo</a:t>
            </a:r>
          </a:p>
          <a:p>
            <a:r>
              <a:rPr lang="es-GT" b="1" dirty="0" smtClean="0"/>
              <a:t>Apocalipsis predice su resurgimiento como poder político-religioso</a:t>
            </a:r>
            <a:endParaRPr lang="es-GT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572528" y="1770501"/>
            <a:ext cx="121416" cy="4525963"/>
          </a:xfrm>
        </p:spPr>
        <p:txBody>
          <a:bodyPr>
            <a:normAutofit fontScale="92500" lnSpcReduction="10000"/>
          </a:bodyPr>
          <a:lstStyle/>
          <a:p>
            <a:endParaRPr lang="es-GT" dirty="0"/>
          </a:p>
        </p:txBody>
      </p:sp>
      <p:pic>
        <p:nvPicPr>
          <p:cNvPr id="48130" name="Picture 2" descr="http://www.elpais.com/recorte/20080316elpepisoc_1/LCO340/Ies/poderio_economico_Iglesia_catoli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372006"/>
            <a:ext cx="3595690" cy="48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500175"/>
            <a:ext cx="3893342" cy="5143536"/>
          </a:xfrm>
        </p:spPr>
        <p:txBody>
          <a:bodyPr>
            <a:normAutofit lnSpcReduction="10000"/>
          </a:bodyPr>
          <a:lstStyle/>
          <a:p>
            <a:r>
              <a:rPr lang="es-GT" b="1" dirty="0" smtClean="0"/>
              <a:t>El hecho de que la Iglesia que Dios quería que testificara en su favor enfrente cargos de usurpación, naturalmente nos sorprende</a:t>
            </a:r>
          </a:p>
          <a:p>
            <a:r>
              <a:rPr lang="es-GT" b="1" dirty="0" smtClean="0"/>
              <a:t>Pero la profecía se ha cumplido</a:t>
            </a:r>
          </a:p>
          <a:p>
            <a:r>
              <a:rPr lang="es-GT" b="1" dirty="0" smtClean="0"/>
              <a:t>Y, nuestra interpretación del texto no es nueva</a:t>
            </a:r>
            <a:endParaRPr lang="es-GT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643966" y="1770501"/>
            <a:ext cx="49978" cy="4525963"/>
          </a:xfrm>
        </p:spPr>
        <p:txBody>
          <a:bodyPr>
            <a:normAutofit lnSpcReduction="10000"/>
          </a:bodyPr>
          <a:lstStyle/>
          <a:p>
            <a:endParaRPr lang="es-GT" dirty="0"/>
          </a:p>
        </p:txBody>
      </p:sp>
      <p:pic>
        <p:nvPicPr>
          <p:cNvPr id="27650" name="Picture 2" descr="http://usuarios.lycos.es/ruta/varios/inquisicion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0390" y="2071678"/>
            <a:ext cx="4623610" cy="34289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873209"/>
          </a:xfrm>
        </p:spPr>
        <p:txBody>
          <a:bodyPr>
            <a:normAutofit fontScale="92500" lnSpcReduction="10000"/>
          </a:bodyPr>
          <a:lstStyle/>
          <a:p>
            <a:r>
              <a:rPr lang="es-GT" b="1" dirty="0" smtClean="0"/>
              <a:t>En el fragor de la discusión no debemos irnos al extremo</a:t>
            </a:r>
          </a:p>
          <a:p>
            <a:r>
              <a:rPr lang="es-GT" b="1" dirty="0" smtClean="0"/>
              <a:t>Es a la Iglesia Católica Romana lo que denuncia el profeta, no al creyente ni al individuo que está en dicha iglesia</a:t>
            </a:r>
          </a:p>
          <a:p>
            <a:r>
              <a:rPr lang="es-GT" b="1" dirty="0" smtClean="0"/>
              <a:t>La profecía bíblica arroja luz sobre los acontecimientos históricos</a:t>
            </a:r>
            <a:endParaRPr lang="es-GT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 flipH="1">
            <a:off x="8693944" y="1770501"/>
            <a:ext cx="164336" cy="4525963"/>
          </a:xfrm>
        </p:spPr>
        <p:txBody>
          <a:bodyPr>
            <a:normAutofit fontScale="92500" lnSpcReduction="10000"/>
          </a:bodyPr>
          <a:lstStyle/>
          <a:p>
            <a:endParaRPr lang="es-GT" dirty="0"/>
          </a:p>
        </p:txBody>
      </p:sp>
      <p:pic>
        <p:nvPicPr>
          <p:cNvPr id="46082" name="Picture 2" descr="http://html.rincondelvago.com/files/9/4/1/0005394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285993"/>
            <a:ext cx="4500562" cy="34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3607590" cy="4525963"/>
          </a:xfrm>
        </p:spPr>
        <p:txBody>
          <a:bodyPr>
            <a:normAutofit/>
          </a:bodyPr>
          <a:lstStyle/>
          <a:p>
            <a:r>
              <a:rPr lang="es-GT" sz="3600" b="1" dirty="0" smtClean="0"/>
              <a:t>Debemos aceptar la verdad con coraje y honestidad</a:t>
            </a:r>
          </a:p>
          <a:p>
            <a:r>
              <a:rPr lang="es-GT" sz="3600" b="1" dirty="0" smtClean="0"/>
              <a:t>La sinceridad no es suficiente</a:t>
            </a:r>
            <a:endParaRPr lang="es-GT" sz="3600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643966" y="1770501"/>
            <a:ext cx="49978" cy="4525963"/>
          </a:xfrm>
        </p:spPr>
        <p:txBody>
          <a:bodyPr/>
          <a:lstStyle/>
          <a:p>
            <a:endParaRPr lang="es-GT" dirty="0"/>
          </a:p>
        </p:txBody>
      </p:sp>
      <p:pic>
        <p:nvPicPr>
          <p:cNvPr id="45058" name="Picture 2" descr="http://html.rincondelvago.com/files/9/4/1/0005394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85774" y="2143116"/>
            <a:ext cx="4958226" cy="34147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428604"/>
            <a:ext cx="7010400" cy="928694"/>
          </a:xfrm>
        </p:spPr>
        <p:txBody>
          <a:bodyPr/>
          <a:lstStyle/>
          <a:p>
            <a:r>
              <a:rPr lang="es-GT" b="1" i="1" dirty="0" smtClean="0"/>
              <a:t>El juicio(v.9-13)</a:t>
            </a:r>
            <a:endParaRPr lang="es-GT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43000" y="1785926"/>
            <a:ext cx="3429000" cy="4233874"/>
          </a:xfrm>
        </p:spPr>
        <p:txBody>
          <a:bodyPr>
            <a:normAutofit fontScale="92500" lnSpcReduction="20000"/>
          </a:bodyPr>
          <a:lstStyle/>
          <a:p>
            <a:r>
              <a:rPr lang="es-GT" b="1" dirty="0" smtClean="0"/>
              <a:t>Aquí hay una escena de juicio</a:t>
            </a:r>
          </a:p>
          <a:p>
            <a:r>
              <a:rPr lang="es-GT" b="1" dirty="0" smtClean="0"/>
              <a:t>El veredicto no descansa en nuestras manos</a:t>
            </a:r>
          </a:p>
          <a:p>
            <a:r>
              <a:rPr lang="es-GT" b="1" dirty="0" smtClean="0"/>
              <a:t>El juicio está más allá del control humano</a:t>
            </a:r>
          </a:p>
          <a:p>
            <a:r>
              <a:rPr lang="es-GT" b="1" dirty="0" smtClean="0"/>
              <a:t>Es un acontecimiento en el tiempo y en el espacio</a:t>
            </a:r>
            <a:endParaRPr lang="es-GT" b="1" dirty="0"/>
          </a:p>
        </p:txBody>
      </p:sp>
      <p:pic>
        <p:nvPicPr>
          <p:cNvPr id="38914" name="Picture 2" descr="E:\JUDGEMENT\06091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78732" y="1643050"/>
            <a:ext cx="3488641" cy="4652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43000" y="1785926"/>
            <a:ext cx="3429000" cy="4233874"/>
          </a:xfrm>
        </p:spPr>
        <p:txBody>
          <a:bodyPr>
            <a:normAutofit fontScale="92500" lnSpcReduction="20000"/>
          </a:bodyPr>
          <a:lstStyle/>
          <a:p>
            <a:r>
              <a:rPr lang="es-GT" b="1" dirty="0" smtClean="0"/>
              <a:t>El juicio descrito aquí socava todos nuestros preconceptos que tenemos acerca de él</a:t>
            </a:r>
          </a:p>
          <a:p>
            <a:r>
              <a:rPr lang="es-GT" b="1" dirty="0" smtClean="0"/>
              <a:t>Este juicio no se refiere al momento que morimos</a:t>
            </a:r>
          </a:p>
          <a:p>
            <a:r>
              <a:rPr lang="es-GT" b="1" dirty="0" smtClean="0"/>
              <a:t>Ni al momento de la segunda venida de Cristo</a:t>
            </a:r>
          </a:p>
          <a:p>
            <a:r>
              <a:rPr lang="es-GT" b="1" dirty="0" smtClean="0"/>
              <a:t>Ni al milenio</a:t>
            </a:r>
            <a:endParaRPr lang="es-GT" b="1" dirty="0"/>
          </a:p>
        </p:txBody>
      </p:sp>
      <p:pic>
        <p:nvPicPr>
          <p:cNvPr id="37890" name="Picture 2" descr="E:\JUDGEMENT\06091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5000628" y="1570184"/>
            <a:ext cx="3429024" cy="4573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685800"/>
            <a:ext cx="7010400" cy="671498"/>
          </a:xfrm>
        </p:spPr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43000" y="1571612"/>
            <a:ext cx="3429000" cy="4929222"/>
          </a:xfrm>
        </p:spPr>
        <p:txBody>
          <a:bodyPr>
            <a:normAutofit fontScale="92500" lnSpcReduction="10000"/>
          </a:bodyPr>
          <a:lstStyle/>
          <a:p>
            <a:r>
              <a:rPr lang="es-GT" b="1" dirty="0" smtClean="0"/>
              <a:t>Para Daniel, el juicio es un acontecimiento único y universal que tiene lugar en los momentos finales de la historia humana</a:t>
            </a:r>
          </a:p>
          <a:p>
            <a:r>
              <a:rPr lang="es-GT" b="1" dirty="0" smtClean="0"/>
              <a:t>Este juicio viene justo después del cuerno pequeño y su hegemonía (538 – 1798 DC)</a:t>
            </a:r>
            <a:endParaRPr lang="es-GT" b="1" dirty="0"/>
          </a:p>
        </p:txBody>
      </p:sp>
      <p:pic>
        <p:nvPicPr>
          <p:cNvPr id="35842" name="Picture 2" descr="E:\JUDGEMENT\06091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929190" y="1500174"/>
            <a:ext cx="3535078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488044"/>
          </a:xfrm>
        </p:spPr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43000" y="1357298"/>
            <a:ext cx="3429000" cy="4662502"/>
          </a:xfrm>
        </p:spPr>
        <p:txBody>
          <a:bodyPr>
            <a:normAutofit lnSpcReduction="10000"/>
          </a:bodyPr>
          <a:lstStyle/>
          <a:p>
            <a:r>
              <a:rPr lang="es-GT" sz="3600" b="1" dirty="0" smtClean="0"/>
              <a:t>Ese paralelismo es la clave de nuestro método de interpretación</a:t>
            </a:r>
          </a:p>
          <a:p>
            <a:r>
              <a:rPr lang="es-GT" sz="3600" b="1" dirty="0" smtClean="0"/>
              <a:t>Debemos leer el cap.7, a la luz del cap.2</a:t>
            </a:r>
            <a:endParaRPr lang="es-GT" sz="3600" b="1" dirty="0"/>
          </a:p>
        </p:txBody>
      </p:sp>
      <p:pic>
        <p:nvPicPr>
          <p:cNvPr id="2050" name="Picture 2" descr="C:\Users\rudy mendez\Documents\FIGURAS\DANIEL\06021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285860"/>
            <a:ext cx="3629482" cy="49836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85786" y="1571612"/>
            <a:ext cx="3717158" cy="5286387"/>
          </a:xfrm>
        </p:spPr>
        <p:txBody>
          <a:bodyPr>
            <a:normAutofit fontScale="92500" lnSpcReduction="10000"/>
          </a:bodyPr>
          <a:lstStyle/>
          <a:p>
            <a:r>
              <a:rPr lang="es-GT" b="1" dirty="0" smtClean="0"/>
              <a:t>Está en la última etapa de la historia humana</a:t>
            </a:r>
          </a:p>
          <a:p>
            <a:r>
              <a:rPr lang="es-GT" b="1" dirty="0" smtClean="0"/>
              <a:t>Antes de la Segunda Venida de Cristo a esta tierra</a:t>
            </a:r>
          </a:p>
          <a:p>
            <a:r>
              <a:rPr lang="es-GT" b="1" dirty="0" smtClean="0"/>
              <a:t>Daniel considera que es el acontecimiento más importante de la profecía</a:t>
            </a:r>
          </a:p>
          <a:p>
            <a:r>
              <a:rPr lang="es-GT" b="1" dirty="0" smtClean="0"/>
              <a:t>Está justo en el centro del capítulo 7 y éste es el centro del libro</a:t>
            </a:r>
            <a:endParaRPr lang="es-GT" b="1" dirty="0"/>
          </a:p>
        </p:txBody>
      </p:sp>
      <p:pic>
        <p:nvPicPr>
          <p:cNvPr id="36866" name="Picture 2" descr="E:\JUDGEMENT\06091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924897" y="1535896"/>
            <a:ext cx="3615417" cy="4822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42910" y="1500175"/>
            <a:ext cx="3860034" cy="5357826"/>
          </a:xfrm>
        </p:spPr>
        <p:txBody>
          <a:bodyPr>
            <a:normAutofit fontScale="92500" lnSpcReduction="10000"/>
          </a:bodyPr>
          <a:lstStyle/>
          <a:p>
            <a:r>
              <a:rPr lang="es-GT" b="1" i="1" u="sng" dirty="0" smtClean="0"/>
              <a:t>El juicio es el centro de todo el libro de Daniel</a:t>
            </a:r>
          </a:p>
          <a:p>
            <a:r>
              <a:rPr lang="es-GT" b="1" dirty="0" smtClean="0"/>
              <a:t>En nuestras mentes transmite la idea de delito y castigo e inspira temor y aprehensión</a:t>
            </a:r>
          </a:p>
          <a:p>
            <a:r>
              <a:rPr lang="es-GT" b="1" dirty="0" smtClean="0"/>
              <a:t>No obstante, bíblicamente, es desde el punto de vista de reivindicar al oprimido, a la víctima sufriente sobre el opresor y el mal</a:t>
            </a:r>
            <a:endParaRPr lang="es-GT" b="1" dirty="0"/>
          </a:p>
        </p:txBody>
      </p:sp>
      <p:pic>
        <p:nvPicPr>
          <p:cNvPr id="32770" name="Picture 2" descr="E:\JUDGEMENT\Jesus como interceso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724399" y="1857364"/>
            <a:ext cx="4286263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43000" y="1785926"/>
            <a:ext cx="3429000" cy="4572032"/>
          </a:xfrm>
        </p:spPr>
        <p:txBody>
          <a:bodyPr>
            <a:normAutofit fontScale="92500" lnSpcReduction="10000"/>
          </a:bodyPr>
          <a:lstStyle/>
          <a:p>
            <a:r>
              <a:rPr lang="es-GT" b="1" dirty="0" smtClean="0"/>
              <a:t>Es por eso que en </a:t>
            </a:r>
            <a:r>
              <a:rPr lang="es-GT" b="1" dirty="0" err="1" smtClean="0"/>
              <a:t>heb</a:t>
            </a:r>
            <a:r>
              <a:rPr lang="es-GT" b="1" dirty="0" smtClean="0"/>
              <a:t>. La palabra “justicia” (</a:t>
            </a:r>
            <a:r>
              <a:rPr lang="es-GT" b="1" dirty="0" err="1" smtClean="0"/>
              <a:t>tsedaqa</a:t>
            </a:r>
            <a:r>
              <a:rPr lang="es-GT" b="1" dirty="0" smtClean="0"/>
              <a:t>), significa también “amor”.  Libera al oprimido para que retorne a la vida</a:t>
            </a:r>
          </a:p>
          <a:p>
            <a:r>
              <a:rPr lang="es-GT" b="1" dirty="0" smtClean="0"/>
              <a:t>Por eso el juicio es dado “a favor” de los santos (v.22), y en contra de sus enemigos</a:t>
            </a:r>
            <a:endParaRPr lang="es-GT" b="1" dirty="0"/>
          </a:p>
        </p:txBody>
      </p:sp>
      <p:pic>
        <p:nvPicPr>
          <p:cNvPr id="34818" name="Picture 2" descr="E:\JUDGEMENT\06091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929190" y="1714488"/>
            <a:ext cx="3290440" cy="4388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43000" y="1357298"/>
            <a:ext cx="3429000" cy="4662502"/>
          </a:xfrm>
        </p:spPr>
        <p:txBody>
          <a:bodyPr>
            <a:noAutofit/>
          </a:bodyPr>
          <a:lstStyle/>
          <a:p>
            <a:r>
              <a:rPr lang="es-GT" sz="3200" b="1" dirty="0" smtClean="0"/>
              <a:t>El juicio asume dos aspectos:</a:t>
            </a:r>
          </a:p>
          <a:p>
            <a:r>
              <a:rPr lang="es-GT" sz="3200" b="1" dirty="0" smtClean="0"/>
              <a:t>Uno negativo: en contra del cuerno pequeño</a:t>
            </a:r>
          </a:p>
          <a:p>
            <a:r>
              <a:rPr lang="es-GT" sz="3200" b="1" dirty="0" smtClean="0"/>
              <a:t>Uno positivo:  para los santos que reciben el Reino de Dios(v.27)</a:t>
            </a:r>
            <a:endParaRPr lang="es-GT" sz="3200" b="1" dirty="0"/>
          </a:p>
        </p:txBody>
      </p:sp>
      <p:pic>
        <p:nvPicPr>
          <p:cNvPr id="33794" name="Picture 2" descr="E:\JUDGEMENT\Jesus como interceso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724399" y="2000240"/>
            <a:ext cx="4381513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685800"/>
            <a:ext cx="7010400" cy="457184"/>
          </a:xfrm>
        </p:spPr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43000" y="1357298"/>
            <a:ext cx="3429000" cy="4662502"/>
          </a:xfrm>
        </p:spPr>
        <p:txBody>
          <a:bodyPr>
            <a:noAutofit/>
          </a:bodyPr>
          <a:lstStyle/>
          <a:p>
            <a:r>
              <a:rPr lang="es-GT" sz="3200" b="1" dirty="0" smtClean="0"/>
              <a:t>La escena del juicio está dominada por las imágenes de:</a:t>
            </a:r>
          </a:p>
          <a:p>
            <a:r>
              <a:rPr lang="es-GT" sz="3200" b="1" dirty="0" smtClean="0"/>
              <a:t>-el ” trono”</a:t>
            </a:r>
          </a:p>
          <a:p>
            <a:r>
              <a:rPr lang="es-GT" sz="3200" b="1" dirty="0" smtClean="0"/>
              <a:t>-el “Anciano de Días” y</a:t>
            </a:r>
          </a:p>
          <a:p>
            <a:r>
              <a:rPr lang="es-GT" sz="3200" b="1" dirty="0" smtClean="0"/>
              <a:t>-de “los libros abiertos”</a:t>
            </a:r>
            <a:endParaRPr lang="es-GT" sz="3200" b="1" dirty="0"/>
          </a:p>
        </p:txBody>
      </p:sp>
      <p:pic>
        <p:nvPicPr>
          <p:cNvPr id="5" name="Picture 2" descr="C:\Users\rudy mendez\Documents\FIGURAS\DANIEL\060308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285860"/>
            <a:ext cx="3665234" cy="48885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357166"/>
            <a:ext cx="7010400" cy="1000132"/>
          </a:xfrm>
        </p:spPr>
        <p:txBody>
          <a:bodyPr/>
          <a:lstStyle/>
          <a:p>
            <a:r>
              <a:rPr lang="es-GT" dirty="0" smtClean="0"/>
              <a:t>El trono</a:t>
            </a:r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43000" y="1571612"/>
            <a:ext cx="3429000" cy="4572032"/>
          </a:xfrm>
        </p:spPr>
        <p:txBody>
          <a:bodyPr>
            <a:normAutofit lnSpcReduction="10000"/>
          </a:bodyPr>
          <a:lstStyle/>
          <a:p>
            <a:r>
              <a:rPr lang="es-GT" b="1" dirty="0" smtClean="0"/>
              <a:t>Es lo primero que ve Daniel</a:t>
            </a:r>
          </a:p>
          <a:p>
            <a:r>
              <a:rPr lang="es-GT" b="1" dirty="0" smtClean="0"/>
              <a:t>Es diferente de los demás tronos</a:t>
            </a:r>
          </a:p>
          <a:p>
            <a:r>
              <a:rPr lang="es-GT" b="1" dirty="0" smtClean="0"/>
              <a:t>Hace alusión al juicio de Dios</a:t>
            </a:r>
          </a:p>
          <a:p>
            <a:r>
              <a:rPr lang="es-GT" b="1" dirty="0" smtClean="0"/>
              <a:t>Evoca la sede de la justicia</a:t>
            </a:r>
          </a:p>
          <a:p>
            <a:r>
              <a:rPr lang="es-GT" b="1" dirty="0" smtClean="0"/>
              <a:t>El juicio es una función real</a:t>
            </a:r>
            <a:endParaRPr lang="es-GT" b="1" dirty="0"/>
          </a:p>
        </p:txBody>
      </p:sp>
      <p:pic>
        <p:nvPicPr>
          <p:cNvPr id="5" name="Picture 2" descr="C:\Users\rudy mendez\Documents\FIGURAS\DANIEL\060308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924898" y="1535897"/>
            <a:ext cx="3361878" cy="44839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85786" y="1500175"/>
            <a:ext cx="3717158" cy="479629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s-GT" dirty="0" smtClean="0"/>
          </a:p>
          <a:p>
            <a:r>
              <a:rPr lang="es-GT" sz="3600" b="1" dirty="0" smtClean="0"/>
              <a:t>Todos los enemigos de Dios serán exterminados</a:t>
            </a:r>
          </a:p>
          <a:p>
            <a:r>
              <a:rPr lang="es-GT" sz="3600" b="1" dirty="0" smtClean="0"/>
              <a:t>Su presencia domina todo y tiene el control de todo</a:t>
            </a:r>
            <a:endParaRPr lang="es-GT" sz="3600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643966" y="1770501"/>
            <a:ext cx="49978" cy="4525963"/>
          </a:xfrm>
        </p:spPr>
        <p:txBody>
          <a:bodyPr>
            <a:normAutofit lnSpcReduction="10000"/>
          </a:bodyPr>
          <a:lstStyle/>
          <a:p>
            <a:endParaRPr lang="es-GT" dirty="0"/>
          </a:p>
        </p:txBody>
      </p:sp>
      <p:pic>
        <p:nvPicPr>
          <p:cNvPr id="15362" name="Picture 2" descr="http://www.actosdeamor.com/cristomundo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714488"/>
            <a:ext cx="3793358" cy="4644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285728"/>
            <a:ext cx="7010400" cy="785818"/>
          </a:xfrm>
        </p:spPr>
        <p:txBody>
          <a:bodyPr/>
          <a:lstStyle/>
          <a:p>
            <a:r>
              <a:rPr lang="es-GT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anciano de días</a:t>
            </a:r>
            <a:endParaRPr lang="es-GT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14348" y="1428737"/>
            <a:ext cx="4071966" cy="5072098"/>
          </a:xfrm>
        </p:spPr>
        <p:txBody>
          <a:bodyPr>
            <a:noAutofit/>
          </a:bodyPr>
          <a:lstStyle/>
          <a:p>
            <a:r>
              <a:rPr lang="es-GT" sz="3000" b="1" dirty="0" smtClean="0"/>
              <a:t>Transmite la idea de la eternidad de Dios, el Rey-Juez</a:t>
            </a:r>
          </a:p>
          <a:p>
            <a:r>
              <a:rPr lang="es-GT" sz="3000" b="1" dirty="0" smtClean="0"/>
              <a:t>El concepto es reforzado por la imagen del cabello blanco</a:t>
            </a:r>
          </a:p>
          <a:p>
            <a:r>
              <a:rPr lang="es-GT" sz="3000" b="1" dirty="0" smtClean="0"/>
              <a:t>Su edad lo califica para ser el Juez; es una señal de sabiduría</a:t>
            </a:r>
            <a:endParaRPr lang="es-GT" sz="3000" b="1" dirty="0"/>
          </a:p>
        </p:txBody>
      </p:sp>
      <p:pic>
        <p:nvPicPr>
          <p:cNvPr id="5" name="Picture 2" descr="C:\Users\rudy mendez\Documents\FIGURAS\DANIEL\060308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924897" y="1571612"/>
            <a:ext cx="3335099" cy="4448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43000" y="1571612"/>
            <a:ext cx="3429000" cy="4786346"/>
          </a:xfrm>
        </p:spPr>
        <p:txBody>
          <a:bodyPr>
            <a:normAutofit lnSpcReduction="10000"/>
          </a:bodyPr>
          <a:lstStyle/>
          <a:p>
            <a:r>
              <a:rPr lang="es-GT" b="1" dirty="0" smtClean="0"/>
              <a:t>El anciano de días es el mismo Dios</a:t>
            </a:r>
          </a:p>
          <a:p>
            <a:r>
              <a:rPr lang="es-GT" b="1" dirty="0" smtClean="0"/>
              <a:t>Solo Él conoce toda la historia y está en óptimas condiciones para juzgar</a:t>
            </a:r>
          </a:p>
          <a:p>
            <a:r>
              <a:rPr lang="es-GT" b="1" dirty="0" smtClean="0"/>
              <a:t>Su vestido blanco como la nieve representa su CARACTER</a:t>
            </a:r>
            <a:endParaRPr lang="es-GT" b="1" dirty="0"/>
          </a:p>
        </p:txBody>
      </p:sp>
      <p:pic>
        <p:nvPicPr>
          <p:cNvPr id="5" name="Picture 2" descr="C:\Users\rudy mendez\Documents\FIGURAS\DANIEL\060308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500174"/>
            <a:ext cx="3585829" cy="478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2214554"/>
            <a:ext cx="4038600" cy="4081910"/>
          </a:xfrm>
        </p:spPr>
        <p:txBody>
          <a:bodyPr/>
          <a:lstStyle/>
          <a:p>
            <a:r>
              <a:rPr lang="es-GT" sz="3600" b="1" dirty="0" smtClean="0"/>
              <a:t>Al no haber participado del pecado que está por condenar, lo hace apto</a:t>
            </a:r>
          </a:p>
          <a:p>
            <a:endParaRPr lang="es-GT" dirty="0"/>
          </a:p>
        </p:txBody>
      </p:sp>
      <p:pic>
        <p:nvPicPr>
          <p:cNvPr id="31747" name="Picture 3" descr="E:\JUDGEMENT\Jesus Consuel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958080" y="1981200"/>
            <a:ext cx="296164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685800"/>
            <a:ext cx="7010400" cy="457184"/>
          </a:xfrm>
        </p:spPr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428737"/>
            <a:ext cx="4179094" cy="4867728"/>
          </a:xfrm>
        </p:spPr>
        <p:txBody>
          <a:bodyPr>
            <a:noAutofit/>
          </a:bodyPr>
          <a:lstStyle/>
          <a:p>
            <a:r>
              <a:rPr lang="es-GT" sz="3000" b="1" dirty="0" smtClean="0"/>
              <a:t>En el cap. 2, Nabucodonosor recibió la visión</a:t>
            </a:r>
          </a:p>
          <a:p>
            <a:r>
              <a:rPr lang="es-GT" sz="3000" b="1" dirty="0" smtClean="0"/>
              <a:t>En el cap. 7, es Daniel (7:1)</a:t>
            </a:r>
          </a:p>
          <a:p>
            <a:r>
              <a:rPr lang="es-GT" sz="3000" b="1" dirty="0" smtClean="0"/>
              <a:t>Lo que Dios reveló es lo que el autor narra</a:t>
            </a:r>
          </a:p>
          <a:p>
            <a:r>
              <a:rPr lang="es-GT" sz="3000" b="1" dirty="0" smtClean="0"/>
              <a:t>Dios es el que lo presenta</a:t>
            </a:r>
            <a:endParaRPr lang="es-GT" sz="3000" b="1" dirty="0"/>
          </a:p>
        </p:txBody>
      </p:sp>
      <p:pic>
        <p:nvPicPr>
          <p:cNvPr id="3074" name="Picture 2" descr="C:\Users\rudy mendez\Documents\FIGURAS\DANIEL\060809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924898" y="1631176"/>
            <a:ext cx="3290440" cy="4388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428604"/>
            <a:ext cx="7010400" cy="1214446"/>
          </a:xfrm>
        </p:spPr>
        <p:txBody>
          <a:bodyPr/>
          <a:lstStyle/>
          <a:p>
            <a:r>
              <a:rPr lang="es-G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libros abiertos</a:t>
            </a:r>
            <a:endParaRPr lang="es-G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944647"/>
          </a:xfrm>
        </p:spPr>
        <p:txBody>
          <a:bodyPr>
            <a:normAutofit fontScale="92500"/>
          </a:bodyPr>
          <a:lstStyle/>
          <a:p>
            <a:r>
              <a:rPr lang="es-GT" b="1" dirty="0" smtClean="0"/>
              <a:t>Los libros se abren inmediatamente después que el Anciano de días se sienta</a:t>
            </a:r>
          </a:p>
          <a:p>
            <a:r>
              <a:rPr lang="es-GT" b="1" dirty="0" smtClean="0"/>
              <a:t>Es el procedimiento del juicio</a:t>
            </a:r>
          </a:p>
          <a:p>
            <a:r>
              <a:rPr lang="es-GT" b="1" dirty="0" smtClean="0"/>
              <a:t>La mención de libros implica juicio</a:t>
            </a:r>
          </a:p>
          <a:p>
            <a:r>
              <a:rPr lang="es-GT" b="1" dirty="0" smtClean="0"/>
              <a:t>Su función es registrar todas las acciones pasadas</a:t>
            </a:r>
            <a:endParaRPr lang="es-GT" b="1" dirty="0"/>
          </a:p>
        </p:txBody>
      </p:sp>
      <p:pic>
        <p:nvPicPr>
          <p:cNvPr id="27650" name="Picture 2" descr="E:\JUDGEMENT\O069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714876" y="2214554"/>
            <a:ext cx="4286263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43000" y="1643050"/>
            <a:ext cx="3429000" cy="4376750"/>
          </a:xfrm>
        </p:spPr>
        <p:txBody>
          <a:bodyPr>
            <a:normAutofit fontScale="92500" lnSpcReduction="10000"/>
          </a:bodyPr>
          <a:lstStyle/>
          <a:p>
            <a:r>
              <a:rPr lang="es-GT" b="1" dirty="0" smtClean="0"/>
              <a:t>Sin embargo, el momento en que se abren los libros, no corresponde con la ejecución de la sentencia.</a:t>
            </a:r>
          </a:p>
          <a:p>
            <a:r>
              <a:rPr lang="es-GT" b="1" dirty="0" smtClean="0"/>
              <a:t>La sentencia viene después</a:t>
            </a:r>
          </a:p>
          <a:p>
            <a:r>
              <a:rPr lang="es-GT" b="1" dirty="0" smtClean="0"/>
              <a:t>Lo que Daniel ve durante el juicio es el veredicto</a:t>
            </a:r>
            <a:endParaRPr lang="es-GT" b="1" dirty="0"/>
          </a:p>
        </p:txBody>
      </p:sp>
      <p:pic>
        <p:nvPicPr>
          <p:cNvPr id="28674" name="Picture 2" descr="E:\JUDGEMENT\O069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724399" y="2214554"/>
            <a:ext cx="4095761" cy="30718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285860"/>
            <a:ext cx="4038600" cy="5010605"/>
          </a:xfrm>
        </p:spPr>
        <p:txBody>
          <a:bodyPr>
            <a:noAutofit/>
          </a:bodyPr>
          <a:lstStyle/>
          <a:p>
            <a:r>
              <a:rPr lang="es-GT" sz="3000" b="1" dirty="0" smtClean="0"/>
              <a:t>Dios quiere que veamos el juicio como una buena noticia.</a:t>
            </a:r>
          </a:p>
          <a:p>
            <a:r>
              <a:rPr lang="es-GT" sz="3000" b="1" dirty="0" smtClean="0"/>
              <a:t>El juicio anuncia un nuevo mundo, un nuevo orden</a:t>
            </a:r>
          </a:p>
          <a:p>
            <a:r>
              <a:rPr lang="es-GT" sz="3000" b="1" dirty="0" smtClean="0"/>
              <a:t>La promesa del fin de nuestra miseria predice un nuevo amanecer</a:t>
            </a:r>
            <a:endParaRPr lang="es-GT" sz="3000" b="1" dirty="0"/>
          </a:p>
        </p:txBody>
      </p:sp>
      <p:pic>
        <p:nvPicPr>
          <p:cNvPr id="29698" name="Picture 2" descr="E:\JUDGEMENT\06032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25173" y="1407518"/>
            <a:ext cx="3818793" cy="5093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357166"/>
            <a:ext cx="7010400" cy="1000132"/>
          </a:xfrm>
        </p:spPr>
        <p:txBody>
          <a:bodyPr/>
          <a:lstStyle/>
          <a:p>
            <a:pPr algn="ctr"/>
            <a:r>
              <a:rPr lang="es-GT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hijo del hombre(v.13,14)</a:t>
            </a:r>
            <a:endParaRPr lang="es-GT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14348" y="1500174"/>
            <a:ext cx="4071966" cy="5000659"/>
          </a:xfrm>
        </p:spPr>
        <p:txBody>
          <a:bodyPr>
            <a:normAutofit lnSpcReduction="10000"/>
          </a:bodyPr>
          <a:lstStyle/>
          <a:p>
            <a:r>
              <a:rPr lang="es-GT" sz="3000" b="1" dirty="0" smtClean="0"/>
              <a:t>La última etapa es la más fantástica </a:t>
            </a:r>
          </a:p>
          <a:p>
            <a:r>
              <a:rPr lang="es-GT" sz="3000" b="1" dirty="0" smtClean="0"/>
              <a:t>Aparece como montado sobre las nubes</a:t>
            </a:r>
          </a:p>
          <a:p>
            <a:r>
              <a:rPr lang="es-GT" sz="3000" b="1" dirty="0" smtClean="0"/>
              <a:t>Es una expresión para referirse a alguien de naturaleza humana</a:t>
            </a:r>
          </a:p>
          <a:p>
            <a:r>
              <a:rPr lang="es-GT" sz="3000" b="1" dirty="0" smtClean="0"/>
              <a:t>Se refiere a Jesucristo</a:t>
            </a:r>
            <a:endParaRPr lang="es-GT" sz="3000" b="1" dirty="0"/>
          </a:p>
        </p:txBody>
      </p:sp>
      <p:pic>
        <p:nvPicPr>
          <p:cNvPr id="4098" name="Picture 2" descr="C:\Users\rudy mendez\Documents\FIGURAS\DANIEL\060308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357298"/>
            <a:ext cx="3808110" cy="50790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43000" y="1714488"/>
            <a:ext cx="3429000" cy="4929222"/>
          </a:xfrm>
        </p:spPr>
        <p:txBody>
          <a:bodyPr>
            <a:normAutofit fontScale="92500" lnSpcReduction="10000"/>
          </a:bodyPr>
          <a:lstStyle/>
          <a:p>
            <a:r>
              <a:rPr lang="es-GT" b="1" dirty="0" smtClean="0"/>
              <a:t>La descripción, según los tiempos verbales usados lo que dice es:</a:t>
            </a:r>
          </a:p>
          <a:p>
            <a:r>
              <a:rPr lang="es-GT" b="1" dirty="0" smtClean="0"/>
              <a:t>Entre la venida del  Hijo del Hombre a inaugurar su reino, y el establecimiento real de ese reino, se da un encuentro cercano con el Anciano de días en ocasión del juicio</a:t>
            </a:r>
          </a:p>
        </p:txBody>
      </p:sp>
      <p:pic>
        <p:nvPicPr>
          <p:cNvPr id="3074" name="Picture 2" descr="C:\Users\rudy mendez\Documents\FIGURAS\DANIEL\060308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643438" y="2285992"/>
            <a:ext cx="4286263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43000" y="1428736"/>
            <a:ext cx="3429000" cy="5072098"/>
          </a:xfrm>
        </p:spPr>
        <p:txBody>
          <a:bodyPr>
            <a:normAutofit fontScale="92500"/>
          </a:bodyPr>
          <a:lstStyle/>
          <a:p>
            <a:r>
              <a:rPr lang="es-GT" b="1" dirty="0" smtClean="0"/>
              <a:t>Uno de los pasos  hacia el establecimiento del Reino es un período de juicio</a:t>
            </a:r>
          </a:p>
          <a:p>
            <a:r>
              <a:rPr lang="es-GT" b="1" dirty="0" smtClean="0"/>
              <a:t>Este mismo “hijo de hombre” que ha participado en el juicio es el que reaparece para salvar a la multitud de los santos</a:t>
            </a:r>
            <a:endParaRPr lang="es-GT" b="1" dirty="0"/>
          </a:p>
        </p:txBody>
      </p:sp>
      <p:pic>
        <p:nvPicPr>
          <p:cNvPr id="5122" name="Picture 2" descr="C:\Users\rudy mendez\Documents\FIGURAS\DANIEL\061417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924897" y="1440615"/>
            <a:ext cx="3686855" cy="49173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udy mendez\Documents\IMAGENES BIBLICAS-AT\LISTO 8\Juicio\06091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-215346"/>
            <a:ext cx="5303351" cy="7073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43000" y="1714488"/>
            <a:ext cx="3429000" cy="4305312"/>
          </a:xfrm>
        </p:spPr>
        <p:txBody>
          <a:bodyPr>
            <a:normAutofit fontScale="92500" lnSpcReduction="10000"/>
          </a:bodyPr>
          <a:lstStyle/>
          <a:p>
            <a:r>
              <a:rPr lang="es-GT" sz="3200" b="1" dirty="0" smtClean="0"/>
              <a:t>Los cuatro vientos de la tierra (v.2) personifican los cuatro rincones de la tierra (</a:t>
            </a:r>
            <a:r>
              <a:rPr lang="es-GT" sz="3200" b="1" dirty="0" err="1" smtClean="0"/>
              <a:t>Zac.</a:t>
            </a:r>
            <a:r>
              <a:rPr lang="es-GT" sz="3200" b="1" dirty="0" smtClean="0"/>
              <a:t> 6: 5,6)</a:t>
            </a:r>
          </a:p>
          <a:p>
            <a:r>
              <a:rPr lang="es-GT" sz="3200" b="1" dirty="0" smtClean="0"/>
              <a:t>La profecía de Daniel, incumbe a todo el mundo</a:t>
            </a:r>
          </a:p>
          <a:p>
            <a:endParaRPr lang="es-GT" sz="3200" b="1" dirty="0"/>
          </a:p>
        </p:txBody>
      </p:sp>
      <p:pic>
        <p:nvPicPr>
          <p:cNvPr id="22530" name="Picture 2" descr="E:\PROPHECY\061507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572000" y="2000240"/>
            <a:ext cx="4381513" cy="3571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685800"/>
            <a:ext cx="7010400" cy="385746"/>
          </a:xfrm>
        </p:spPr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643051"/>
            <a:ext cx="4038600" cy="4653414"/>
          </a:xfrm>
        </p:spPr>
        <p:txBody>
          <a:bodyPr>
            <a:normAutofit/>
          </a:bodyPr>
          <a:lstStyle/>
          <a:p>
            <a:r>
              <a:rPr lang="es-GT" sz="3200" b="1" dirty="0" smtClean="0"/>
              <a:t>Podemos dividir la visión en tres escenas sucesivas</a:t>
            </a:r>
          </a:p>
          <a:p>
            <a:r>
              <a:rPr lang="es-GT" sz="3200" b="1" dirty="0" smtClean="0"/>
              <a:t>Cada una está introducida por la frase: “Miraba yo en la visión de noche” (v.2, 7,13)</a:t>
            </a:r>
            <a:endParaRPr lang="es-GT" sz="3200" b="1" dirty="0"/>
          </a:p>
        </p:txBody>
      </p:sp>
      <p:pic>
        <p:nvPicPr>
          <p:cNvPr id="4" name="Picture 2" descr="E:\PROPHECY\Q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071546"/>
            <a:ext cx="4273580" cy="51002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500042"/>
            <a:ext cx="7010400" cy="928694"/>
          </a:xfrm>
        </p:spPr>
        <p:txBody>
          <a:bodyPr/>
          <a:lstStyle/>
          <a:p>
            <a:pPr algn="ctr"/>
            <a:r>
              <a:rPr lang="es-GT" sz="4800" b="1" dirty="0" smtClean="0"/>
              <a:t>animales</a:t>
            </a:r>
            <a:endParaRPr lang="es-GT" sz="4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643050"/>
            <a:ext cx="4038600" cy="4857783"/>
          </a:xfrm>
        </p:spPr>
        <p:txBody>
          <a:bodyPr>
            <a:normAutofit/>
          </a:bodyPr>
          <a:lstStyle/>
          <a:p>
            <a:r>
              <a:rPr lang="es-GT" sz="3200" b="1" dirty="0" smtClean="0"/>
              <a:t>La mención de esos animales tiene un gran significado</a:t>
            </a:r>
          </a:p>
          <a:p>
            <a:r>
              <a:rPr lang="es-GT" sz="3200" b="1" dirty="0" smtClean="0"/>
              <a:t>En la tradición babilónica, los animales simbolizan próximos acontecimientos históricos</a:t>
            </a:r>
          </a:p>
          <a:p>
            <a:endParaRPr lang="es-GT" dirty="0"/>
          </a:p>
        </p:txBody>
      </p:sp>
      <p:pic>
        <p:nvPicPr>
          <p:cNvPr id="24578" name="Picture 2" descr="E:\PROPHECY\beasts prophecy Daniel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714876" y="1714488"/>
            <a:ext cx="3640863" cy="4305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663300"/>
      </a:dk1>
      <a:lt1>
        <a:srgbClr val="FFCC66"/>
      </a:lt1>
      <a:dk2>
        <a:srgbClr val="663300"/>
      </a:dk2>
      <a:lt2>
        <a:srgbClr val="808080"/>
      </a:lt2>
      <a:accent1>
        <a:srgbClr val="FF9933"/>
      </a:accent1>
      <a:accent2>
        <a:srgbClr val="CCCC00"/>
      </a:accent2>
      <a:accent3>
        <a:srgbClr val="FFE2B8"/>
      </a:accent3>
      <a:accent4>
        <a:srgbClr val="562A00"/>
      </a:accent4>
      <a:accent5>
        <a:srgbClr val="FFCAAD"/>
      </a:accent5>
      <a:accent6>
        <a:srgbClr val="B9B900"/>
      </a:accent6>
      <a:hlink>
        <a:srgbClr val="3333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PF16</Template>
  <TotalTime>582</TotalTime>
  <Words>2226</Words>
  <Application>Microsoft Office PowerPoint</Application>
  <PresentationFormat>Presentación en pantalla (4:3)</PresentationFormat>
  <Paragraphs>230</Paragraphs>
  <Slides>66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66</vt:i4>
      </vt:variant>
    </vt:vector>
  </HeadingPairs>
  <TitlesOfParts>
    <vt:vector size="67" baseType="lpstr">
      <vt:lpstr>Default Design</vt:lpstr>
      <vt:lpstr>SECRETOS DE DANIEL Tema 7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animales</vt:lpstr>
      <vt:lpstr>Presentación de PowerPoint</vt:lpstr>
      <vt:lpstr>El león(v.4)</vt:lpstr>
      <vt:lpstr>Presentación de PowerPoint</vt:lpstr>
      <vt:lpstr>Presentación de PowerPoint</vt:lpstr>
      <vt:lpstr>El oso (v.5)</vt:lpstr>
      <vt:lpstr>Presentación de PowerPoint</vt:lpstr>
      <vt:lpstr>Presentación de PowerPoint</vt:lpstr>
      <vt:lpstr>El leopardo(v.6) </vt:lpstr>
      <vt:lpstr>Presentación de PowerPoint</vt:lpstr>
      <vt:lpstr>Presentación de PowerPoint</vt:lpstr>
      <vt:lpstr>La bestia espantosa y terrible(v.7)</vt:lpstr>
      <vt:lpstr>Presentación de PowerPoint</vt:lpstr>
      <vt:lpstr>Los diez cuernos(v.7 up)</vt:lpstr>
      <vt:lpstr>Presentación de PowerPoint</vt:lpstr>
      <vt:lpstr>Los diez cuernos</vt:lpstr>
      <vt:lpstr>Presentación de PowerPoint</vt:lpstr>
      <vt:lpstr>El cuerno pequeño(v.8)</vt:lpstr>
      <vt:lpstr>a. Su aspecto</vt:lpstr>
      <vt:lpstr>b. Su tiempo</vt:lpstr>
      <vt:lpstr>Presentación de PowerPoint</vt:lpstr>
      <vt:lpstr>Presentación de PowerPoint</vt:lpstr>
      <vt:lpstr>c. Sus acciones</vt:lpstr>
      <vt:lpstr>Presentación de PowerPoint</vt:lpstr>
      <vt:lpstr>Presentación de PowerPoint</vt:lpstr>
      <vt:lpstr>d. Contra el pueblo de Dios</vt:lpstr>
      <vt:lpstr>Los 1260 días-años</vt:lpstr>
      <vt:lpstr>Los 1260 días-años</vt:lpstr>
      <vt:lpstr>Los 1260 días-años</vt:lpstr>
      <vt:lpstr>Presentación de PowerPoint</vt:lpstr>
      <vt:lpstr>Presentación de PowerPoint</vt:lpstr>
      <vt:lpstr>e. Su identidad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juicio(v.9-13)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trono</vt:lpstr>
      <vt:lpstr>Presentación de PowerPoint</vt:lpstr>
      <vt:lpstr>El anciano de días</vt:lpstr>
      <vt:lpstr>Presentación de PowerPoint</vt:lpstr>
      <vt:lpstr>Presentación de PowerPoint</vt:lpstr>
      <vt:lpstr>Los libros abiertos</vt:lpstr>
      <vt:lpstr>Presentación de PowerPoint</vt:lpstr>
      <vt:lpstr>Presentación de PowerPoint</vt:lpstr>
      <vt:lpstr>El hijo del hombre(v.13,14)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SECRETOS DE DANIEL Tema 7</dc:title>
  <dc:creator>rudy mendez</dc:creator>
  <cp:lastModifiedBy>Marcos Parao</cp:lastModifiedBy>
  <cp:revision>28</cp:revision>
  <dcterms:created xsi:type="dcterms:W3CDTF">2008-05-10T04:16:40Z</dcterms:created>
  <dcterms:modified xsi:type="dcterms:W3CDTF">2013-02-04T19:49:02Z</dcterms:modified>
</cp:coreProperties>
</file>