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  <p:sldId id="256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89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4" r:id="rId45"/>
    <p:sldId id="305" r:id="rId46"/>
    <p:sldId id="306" r:id="rId47"/>
    <p:sldId id="307" r:id="rId48"/>
    <p:sldId id="303" r:id="rId49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7" autoAdjust="0"/>
    <p:restoredTop sz="94585" autoAdjust="0"/>
  </p:normalViewPr>
  <p:slideViewPr>
    <p:cSldViewPr>
      <p:cViewPr varScale="1">
        <p:scale>
          <a:sx n="72" d="100"/>
          <a:sy n="72" d="100"/>
        </p:scale>
        <p:origin x="-4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66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9CBF8E1-4D40-4760-90F1-DCACA5C9D3AD}" type="datetimeFigureOut">
              <a:rPr lang="es-GT" smtClean="0"/>
              <a:pPr/>
              <a:t>11/11/2008</a:t>
            </a:fld>
            <a:endParaRPr lang="es-G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15BEC63-EE4E-4995-AD98-01F130D758B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CBF8E1-4D40-4760-90F1-DCACA5C9D3AD}" type="datetimeFigureOut">
              <a:rPr lang="es-GT" smtClean="0"/>
              <a:pPr/>
              <a:t>11/11/2008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BEC63-EE4E-4995-AD98-01F130D758B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10400" y="533400"/>
            <a:ext cx="175260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752600" y="533400"/>
            <a:ext cx="510540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CBF8E1-4D40-4760-90F1-DCACA5C9D3AD}" type="datetimeFigureOut">
              <a:rPr lang="es-GT" smtClean="0"/>
              <a:pPr/>
              <a:t>11/11/2008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BEC63-EE4E-4995-AD98-01F130D758B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CBF8E1-4D40-4760-90F1-DCACA5C9D3AD}" type="datetimeFigureOut">
              <a:rPr lang="es-GT" smtClean="0"/>
              <a:pPr/>
              <a:t>11/11/2008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BEC63-EE4E-4995-AD98-01F130D758B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CBF8E1-4D40-4760-90F1-DCACA5C9D3AD}" type="datetimeFigureOut">
              <a:rPr lang="es-GT" smtClean="0"/>
              <a:pPr/>
              <a:t>11/11/2008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BEC63-EE4E-4995-AD98-01F130D758B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52600" y="18288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34000" y="18288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CBF8E1-4D40-4760-90F1-DCACA5C9D3AD}" type="datetimeFigureOut">
              <a:rPr lang="es-GT" smtClean="0"/>
              <a:pPr/>
              <a:t>11/11/2008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BEC63-EE4E-4995-AD98-01F130D758B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CBF8E1-4D40-4760-90F1-DCACA5C9D3AD}" type="datetimeFigureOut">
              <a:rPr lang="es-GT" smtClean="0"/>
              <a:pPr/>
              <a:t>11/11/2008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BEC63-EE4E-4995-AD98-01F130D758B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CBF8E1-4D40-4760-90F1-DCACA5C9D3AD}" type="datetimeFigureOut">
              <a:rPr lang="es-GT" smtClean="0"/>
              <a:pPr/>
              <a:t>11/11/2008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BEC63-EE4E-4995-AD98-01F130D758B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CBF8E1-4D40-4760-90F1-DCACA5C9D3AD}" type="datetimeFigureOut">
              <a:rPr lang="es-GT" smtClean="0"/>
              <a:pPr/>
              <a:t>11/11/2008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BEC63-EE4E-4995-AD98-01F130D758B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CBF8E1-4D40-4760-90F1-DCACA5C9D3AD}" type="datetimeFigureOut">
              <a:rPr lang="es-GT" smtClean="0"/>
              <a:pPr/>
              <a:t>11/11/2008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BEC63-EE4E-4995-AD98-01F130D758B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CBF8E1-4D40-4760-90F1-DCACA5C9D3AD}" type="datetimeFigureOut">
              <a:rPr lang="es-GT" smtClean="0"/>
              <a:pPr/>
              <a:t>11/11/2008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BEC63-EE4E-4995-AD98-01F130D758B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533400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828800"/>
            <a:ext cx="7010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9CBF8E1-4D40-4760-90F1-DCACA5C9D3AD}" type="datetimeFigureOut">
              <a:rPr lang="es-GT" smtClean="0"/>
              <a:pPr/>
              <a:t>11/11/2008</a:t>
            </a:fld>
            <a:endParaRPr lang="es-G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G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5BEC63-EE4E-4995-AD98-01F130D758B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20" y="1714488"/>
            <a:ext cx="8643998" cy="1485912"/>
          </a:xfrm>
        </p:spPr>
        <p:txBody>
          <a:bodyPr>
            <a:normAutofit fontScale="90000"/>
          </a:bodyPr>
          <a:lstStyle/>
          <a:p>
            <a:pPr algn="ctr"/>
            <a:r>
              <a:rPr lang="es-GT" sz="6000" b="1" i="1" dirty="0" smtClean="0">
                <a:solidFill>
                  <a:schemeClr val="tx2">
                    <a:lumMod val="50000"/>
                  </a:schemeClr>
                </a:solidFill>
                <a:latin typeface="Batik Regular" pitchFamily="2" charset="0"/>
              </a:rPr>
              <a:t>SECRETOS DE DANIEL</a:t>
            </a:r>
            <a:br>
              <a:rPr lang="es-GT" sz="6000" b="1" i="1" dirty="0" smtClean="0">
                <a:solidFill>
                  <a:schemeClr val="tx2">
                    <a:lumMod val="50000"/>
                  </a:schemeClr>
                </a:solidFill>
                <a:latin typeface="Batik Regular" pitchFamily="2" charset="0"/>
              </a:rPr>
            </a:br>
            <a:r>
              <a:rPr lang="es-GT" i="1" dirty="0" smtClean="0">
                <a:solidFill>
                  <a:schemeClr val="tx2">
                    <a:lumMod val="50000"/>
                  </a:schemeClr>
                </a:solidFill>
                <a:latin typeface="Batik Regular" pitchFamily="2" charset="0"/>
              </a:rPr>
              <a:t>Tema 8</a:t>
            </a:r>
            <a:endParaRPr lang="es-GT" sz="6000" b="1" i="1" dirty="0">
              <a:solidFill>
                <a:schemeClr val="tx2">
                  <a:lumMod val="50000"/>
                </a:schemeClr>
              </a:solidFill>
              <a:latin typeface="Batik Regular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42910" y="4572008"/>
            <a:ext cx="8143932" cy="135732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GT" sz="3600" b="1" i="1" dirty="0" smtClean="0">
                <a:solidFill>
                  <a:schemeClr val="bg1"/>
                </a:solidFill>
                <a:latin typeface="Arnprior" pitchFamily="2" charset="0"/>
              </a:rPr>
              <a:t>“ </a:t>
            </a:r>
            <a:r>
              <a:rPr lang="es-GT" sz="6000" b="1" i="1" dirty="0" smtClean="0">
                <a:solidFill>
                  <a:schemeClr val="bg1"/>
                </a:solidFill>
                <a:latin typeface="Blue Highway Linocut" pitchFamily="2" charset="0"/>
              </a:rPr>
              <a:t>LA GUERRA DEL KIPPUR”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1538" y="1357298"/>
            <a:ext cx="3929090" cy="4929222"/>
          </a:xfrm>
        </p:spPr>
        <p:txBody>
          <a:bodyPr/>
          <a:lstStyle/>
          <a:p>
            <a:r>
              <a:rPr lang="es-GT" b="1" dirty="0" smtClean="0"/>
              <a:t>Alejandro, en la cúspide de su gloria (33 años), sucumbe a la enfermedad y muere, víctima de su propia ambición</a:t>
            </a:r>
          </a:p>
          <a:p>
            <a:r>
              <a:rPr lang="es-GT" b="1" dirty="0" smtClean="0"/>
              <a:t>“Estando en su mayor fuerza” decía la profecía(v.8). Así se cumplió</a:t>
            </a:r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4" y="1770501"/>
            <a:ext cx="164336" cy="4525963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26626" name="Picture 2" descr="http://www.zumacaya.com/alejand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357298"/>
            <a:ext cx="3467100" cy="4829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52600" y="533400"/>
            <a:ext cx="7010400" cy="395270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500175"/>
            <a:ext cx="3536152" cy="5072098"/>
          </a:xfrm>
        </p:spPr>
        <p:txBody>
          <a:bodyPr>
            <a:normAutofit fontScale="92500"/>
          </a:bodyPr>
          <a:lstStyle/>
          <a:p>
            <a:r>
              <a:rPr lang="es-GT" b="1" dirty="0" smtClean="0"/>
              <a:t>Cuatro funcionarios de Alejandro  se dividieron el reino entre ellos</a:t>
            </a:r>
          </a:p>
          <a:p>
            <a:r>
              <a:rPr lang="es-GT" b="1" dirty="0" smtClean="0"/>
              <a:t>Se cumple la profecía: “…y en su lugar salieron otros cuatro cuernos notables hacia los cuatro vientos del cielo”(v.8)</a:t>
            </a:r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572528" y="1770501"/>
            <a:ext cx="121416" cy="4525963"/>
          </a:xfrm>
        </p:spPr>
        <p:txBody>
          <a:bodyPr>
            <a:normAutofit fontScale="92500"/>
          </a:bodyPr>
          <a:lstStyle/>
          <a:p>
            <a:endParaRPr lang="es-GT" dirty="0"/>
          </a:p>
        </p:txBody>
      </p:sp>
      <p:pic>
        <p:nvPicPr>
          <p:cNvPr id="25602" name="Picture 2" descr="http://sobrehistoria.com/wp-content/uploads/alejandro-mag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076" y="1643050"/>
            <a:ext cx="4860924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285728"/>
            <a:ext cx="6858048" cy="1143008"/>
          </a:xfrm>
        </p:spPr>
        <p:txBody>
          <a:bodyPr/>
          <a:lstStyle/>
          <a:p>
            <a:pPr algn="ctr"/>
            <a:r>
              <a:rPr lang="es-GT" sz="4400" b="1" i="1" dirty="0" smtClean="0"/>
              <a:t>El cuerno pequeño(v.9-12)</a:t>
            </a:r>
            <a:endParaRPr lang="es-GT" sz="44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14414" y="1828800"/>
            <a:ext cx="3714776" cy="4038600"/>
          </a:xfrm>
        </p:spPr>
        <p:txBody>
          <a:bodyPr>
            <a:normAutofit fontScale="92500" lnSpcReduction="10000"/>
          </a:bodyPr>
          <a:lstStyle/>
          <a:p>
            <a:r>
              <a:rPr lang="es-GT" sz="4000" b="1" dirty="0" smtClean="0"/>
              <a:t>Esto nos recuerda el cuerno pequeño de Dan.7</a:t>
            </a:r>
          </a:p>
          <a:p>
            <a:r>
              <a:rPr lang="es-GT" sz="4000" b="1" dirty="0" smtClean="0"/>
              <a:t>Hay muchas similitudes</a:t>
            </a:r>
            <a:endParaRPr lang="es-GT" sz="4000" b="1" dirty="0"/>
          </a:p>
        </p:txBody>
      </p:sp>
      <p:pic>
        <p:nvPicPr>
          <p:cNvPr id="5" name="Picture 2" descr="E:\PROPHECY\43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500174"/>
            <a:ext cx="3489156" cy="4938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 smtClean="0"/>
              <a:t>Similitudes entre el cuerno pequeño de </a:t>
            </a:r>
            <a:r>
              <a:rPr lang="es-GT" dirty="0" err="1" smtClean="0"/>
              <a:t>Dan.</a:t>
            </a:r>
            <a:r>
              <a:rPr lang="es-GT" dirty="0" smtClean="0"/>
              <a:t> 7 y 8</a:t>
            </a:r>
            <a:endParaRPr lang="es-GT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3614734" cy="639762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s-GT" dirty="0" smtClean="0">
                <a:solidFill>
                  <a:srgbClr val="FFFF00"/>
                </a:solidFill>
              </a:rPr>
              <a:t>Capítulo 7</a:t>
            </a:r>
            <a:endParaRPr lang="es-GT" dirty="0">
              <a:solidFill>
                <a:srgbClr val="FFFF0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357158" y="2459036"/>
            <a:ext cx="4140230" cy="4398963"/>
          </a:xfrm>
        </p:spPr>
        <p:txBody>
          <a:bodyPr>
            <a:normAutofit/>
          </a:bodyPr>
          <a:lstStyle/>
          <a:p>
            <a:r>
              <a:rPr lang="es-GT" dirty="0" smtClean="0"/>
              <a:t>1. El nombre: “cuerno pequeño” (v.8)</a:t>
            </a:r>
          </a:p>
          <a:p>
            <a:r>
              <a:rPr lang="es-GT" dirty="0" smtClean="0"/>
              <a:t>2. Demuestra gran arrogancia (v.25)</a:t>
            </a:r>
          </a:p>
          <a:p>
            <a:r>
              <a:rPr lang="es-GT" dirty="0" smtClean="0"/>
              <a:t>3. Este poder quiere usurpar a Dios (v.25)</a:t>
            </a:r>
          </a:p>
          <a:p>
            <a:endParaRPr lang="es-GT" dirty="0" smtClean="0"/>
          </a:p>
          <a:p>
            <a:r>
              <a:rPr lang="es-GT" dirty="0" smtClean="0"/>
              <a:t>4. Desprecia la Ley (v.25)</a:t>
            </a:r>
          </a:p>
          <a:p>
            <a:pPr>
              <a:buNone/>
            </a:pPr>
            <a:endParaRPr lang="es-GT" dirty="0" smtClean="0"/>
          </a:p>
          <a:p>
            <a:pPr>
              <a:buNone/>
            </a:pPr>
            <a:endParaRPr lang="es-GT" dirty="0" smtClean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GT" dirty="0" smtClean="0">
                <a:solidFill>
                  <a:srgbClr val="FFFF00"/>
                </a:solidFill>
              </a:rPr>
              <a:t>Capítulo 8</a:t>
            </a:r>
            <a:endParaRPr lang="es-GT" dirty="0">
              <a:solidFill>
                <a:srgbClr val="FFFF00"/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4500563" y="2459036"/>
            <a:ext cx="4643438" cy="4398963"/>
          </a:xfrm>
        </p:spPr>
        <p:txBody>
          <a:bodyPr>
            <a:normAutofit/>
          </a:bodyPr>
          <a:lstStyle/>
          <a:p>
            <a:r>
              <a:rPr lang="es-GT" dirty="0" smtClean="0"/>
              <a:t>1. El nombre: “cuerno pequeño” (v.9)</a:t>
            </a:r>
          </a:p>
          <a:p>
            <a:r>
              <a:rPr lang="es-GT" dirty="0" smtClean="0"/>
              <a:t>2. Es arrogante (v.23 y 25)</a:t>
            </a:r>
          </a:p>
          <a:p>
            <a:r>
              <a:rPr lang="es-GT" dirty="0" smtClean="0"/>
              <a:t>3. Quiere usurpar a Dios, se “engrandece”, quita “el continuo”  (v.10, 11, 12)</a:t>
            </a:r>
          </a:p>
          <a:p>
            <a:r>
              <a:rPr lang="es-GT" dirty="0" smtClean="0"/>
              <a:t>4. Desprecia la Ley; echa por tierra (pisotea) “la verdad” (en hebreo la verdad es la acción de obedecer la Ley)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b="1" i="1" dirty="0" smtClean="0"/>
              <a:t>Similitudes entre el cuerno pequeño de </a:t>
            </a:r>
            <a:r>
              <a:rPr lang="es-GT" b="1" i="1" dirty="0" err="1" smtClean="0"/>
              <a:t>Dan.</a:t>
            </a:r>
            <a:r>
              <a:rPr lang="es-GT" b="1" i="1" dirty="0" smtClean="0"/>
              <a:t> 7 y 8</a:t>
            </a:r>
            <a:endParaRPr lang="es-GT" b="1" i="1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es-GT" sz="3200" dirty="0" smtClean="0">
                <a:solidFill>
                  <a:srgbClr val="FFFF00"/>
                </a:solidFill>
              </a:rPr>
              <a:t>Capítulo 7</a:t>
            </a:r>
            <a:endParaRPr lang="es-GT" sz="3200" dirty="0">
              <a:solidFill>
                <a:srgbClr val="FFFF0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57200" y="2428867"/>
            <a:ext cx="4040188" cy="3697295"/>
          </a:xfrm>
        </p:spPr>
        <p:txBody>
          <a:bodyPr>
            <a:noAutofit/>
          </a:bodyPr>
          <a:lstStyle/>
          <a:p>
            <a:r>
              <a:rPr lang="es-GT" sz="3200" b="1" dirty="0" smtClean="0">
                <a:solidFill>
                  <a:schemeClr val="tx2">
                    <a:lumMod val="75000"/>
                  </a:schemeClr>
                </a:solidFill>
              </a:rPr>
              <a:t>5. Persigue a los santos (v.21)</a:t>
            </a:r>
          </a:p>
          <a:p>
            <a:endParaRPr lang="es-GT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GT" sz="3200" b="1" dirty="0" smtClean="0">
                <a:solidFill>
                  <a:schemeClr val="tx2">
                    <a:lumMod val="75000"/>
                  </a:schemeClr>
                </a:solidFill>
              </a:rPr>
              <a:t>6.  Sucede al reino de las Bestias y permanece hasta el final</a:t>
            </a:r>
            <a:endParaRPr lang="es-GT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00174"/>
            <a:ext cx="4041775" cy="67470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es-GT" sz="3200" dirty="0" smtClean="0">
                <a:solidFill>
                  <a:srgbClr val="FF0000"/>
                </a:solidFill>
              </a:rPr>
              <a:t>Capítulo 8</a:t>
            </a:r>
            <a:endParaRPr lang="es-GT" sz="3200" dirty="0">
              <a:solidFill>
                <a:srgbClr val="FF0000"/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6"/>
            <a:ext cx="4041775" cy="4398963"/>
          </a:xfrm>
        </p:spPr>
        <p:txBody>
          <a:bodyPr>
            <a:normAutofit/>
          </a:bodyPr>
          <a:lstStyle/>
          <a:p>
            <a:r>
              <a:rPr lang="es-GT" sz="3200" b="1" dirty="0" smtClean="0">
                <a:solidFill>
                  <a:schemeClr val="tx2">
                    <a:lumMod val="75000"/>
                  </a:schemeClr>
                </a:solidFill>
              </a:rPr>
              <a:t>5. Persigue a los santos (v.24)</a:t>
            </a:r>
          </a:p>
          <a:p>
            <a:endParaRPr lang="es-GT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GT" sz="3200" b="1" dirty="0" smtClean="0">
                <a:solidFill>
                  <a:schemeClr val="tx2">
                    <a:lumMod val="75000"/>
                  </a:schemeClr>
                </a:solidFill>
              </a:rPr>
              <a:t>6. Sucede al reino de los dos animales mencionados</a:t>
            </a:r>
            <a:endParaRPr lang="es-GT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52600" y="285728"/>
            <a:ext cx="6605614" cy="1071570"/>
          </a:xfrm>
        </p:spPr>
        <p:txBody>
          <a:bodyPr/>
          <a:lstStyle/>
          <a:p>
            <a:r>
              <a:rPr lang="es-GT" b="1" i="1" dirty="0" smtClean="0"/>
              <a:t>La diferencia:</a:t>
            </a:r>
            <a:endParaRPr lang="es-GT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00100" y="1571612"/>
            <a:ext cx="3571900" cy="4857784"/>
          </a:xfrm>
        </p:spPr>
        <p:txBody>
          <a:bodyPr>
            <a:normAutofit fontScale="92500" lnSpcReduction="10000"/>
          </a:bodyPr>
          <a:lstStyle/>
          <a:p>
            <a:r>
              <a:rPr lang="es-GT" b="1" dirty="0" smtClean="0"/>
              <a:t>Es en cuanto al </a:t>
            </a:r>
            <a:r>
              <a:rPr lang="es-GT" b="1" u="sng" dirty="0" smtClean="0"/>
              <a:t>origen</a:t>
            </a:r>
          </a:p>
          <a:p>
            <a:r>
              <a:rPr lang="es-GT" b="1" dirty="0" smtClean="0"/>
              <a:t>La del cap. 7 surge de la cuarta bestia</a:t>
            </a:r>
          </a:p>
          <a:p>
            <a:r>
              <a:rPr lang="es-GT" b="1" dirty="0" smtClean="0"/>
              <a:t>El cuerno pequeño del cap. 8 se levanta de uno de los 4 vientos del cielo </a:t>
            </a:r>
            <a:r>
              <a:rPr lang="es-GT" b="1" dirty="0" smtClean="0"/>
              <a:t>(Esto </a:t>
            </a:r>
            <a:r>
              <a:rPr lang="es-GT" b="1" dirty="0" smtClean="0"/>
              <a:t>lo sabemos por el </a:t>
            </a:r>
            <a:r>
              <a:rPr lang="es-GT" b="1" dirty="0" smtClean="0"/>
              <a:t>género).</a:t>
            </a:r>
            <a:endParaRPr lang="es-GT" b="1" dirty="0" smtClean="0"/>
          </a:p>
          <a:p>
            <a:r>
              <a:rPr lang="es-GT" b="1" dirty="0" smtClean="0"/>
              <a:t>R</a:t>
            </a:r>
            <a:r>
              <a:rPr lang="es-GT" b="1" dirty="0" smtClean="0"/>
              <a:t>ecordemos </a:t>
            </a:r>
            <a:r>
              <a:rPr lang="es-GT" b="1" dirty="0" smtClean="0"/>
              <a:t>los 4 vientos de 7:2</a:t>
            </a:r>
            <a:endParaRPr lang="es-GT" b="1" dirty="0"/>
          </a:p>
        </p:txBody>
      </p:sp>
      <p:pic>
        <p:nvPicPr>
          <p:cNvPr id="22530" name="Picture 2" descr="C:\Users\rudy mendez\Documents\FIGURAS\DANIEL\danie0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1643050"/>
            <a:ext cx="4487862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85786" y="1500175"/>
            <a:ext cx="4071966" cy="5357826"/>
          </a:xfrm>
        </p:spPr>
        <p:txBody>
          <a:bodyPr>
            <a:normAutofit fontScale="92500" lnSpcReduction="10000"/>
          </a:bodyPr>
          <a:lstStyle/>
          <a:p>
            <a:r>
              <a:rPr lang="es-GT" b="1" dirty="0" smtClean="0"/>
              <a:t>Por medio del uso de los “cuatro vientos” Daniel hace alusión a las cuatro bestias</a:t>
            </a:r>
          </a:p>
          <a:p>
            <a:r>
              <a:rPr lang="es-GT" b="1" dirty="0" smtClean="0"/>
              <a:t>Insinúa entonces que se origina en una de las cuatro bestias</a:t>
            </a:r>
          </a:p>
          <a:p>
            <a:r>
              <a:rPr lang="es-GT" b="1" dirty="0" smtClean="0"/>
              <a:t>El profeta no hace alusión a las cuatro bestias para mantener la atención de los lectores en el carnero y el macho cabrío</a:t>
            </a:r>
            <a:endParaRPr lang="es-GT" b="1" dirty="0"/>
          </a:p>
        </p:txBody>
      </p:sp>
      <p:pic>
        <p:nvPicPr>
          <p:cNvPr id="21505" name="Picture 1" descr="E:\PROPHECY\beasts prophecy Daniel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107236" y="1643050"/>
            <a:ext cx="3648917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14446"/>
          </a:xfrm>
        </p:spPr>
        <p:txBody>
          <a:bodyPr/>
          <a:lstStyle/>
          <a:p>
            <a:pPr algn="ctr"/>
            <a:r>
              <a:rPr lang="es-GT" b="1" i="1" dirty="0" smtClean="0"/>
              <a:t>La relación entre el carnero y el macho cabrío</a:t>
            </a:r>
            <a:endParaRPr lang="es-GT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14282" y="1770501"/>
            <a:ext cx="5500726" cy="4525963"/>
          </a:xfrm>
        </p:spPr>
        <p:txBody>
          <a:bodyPr>
            <a:normAutofit fontScale="92500"/>
          </a:bodyPr>
          <a:lstStyle/>
          <a:p>
            <a:r>
              <a:rPr lang="es-GT" sz="3000" b="1" dirty="0" smtClean="0"/>
              <a:t>¿Por qué la visión del cap.8 reemplaza el ciclo de 4 animales con solo dos animales?</a:t>
            </a:r>
          </a:p>
          <a:p>
            <a:pPr>
              <a:buNone/>
            </a:pPr>
            <a:endParaRPr lang="es-GT" sz="3000" b="1" dirty="0" smtClean="0"/>
          </a:p>
          <a:p>
            <a:r>
              <a:rPr lang="es-GT" sz="3000" b="1" dirty="0" smtClean="0"/>
              <a:t>León                       </a:t>
            </a:r>
            <a:r>
              <a:rPr lang="es-GT" sz="3000" b="1" dirty="0" smtClean="0"/>
              <a:t>  </a:t>
            </a:r>
            <a:r>
              <a:rPr lang="es-GT" sz="3000" b="1" dirty="0" smtClean="0"/>
              <a:t>-   </a:t>
            </a:r>
            <a:r>
              <a:rPr lang="es-GT" sz="3000" b="1" dirty="0" smtClean="0"/>
              <a:t>------</a:t>
            </a:r>
            <a:endParaRPr lang="es-GT" sz="3000" b="1" dirty="0" smtClean="0"/>
          </a:p>
          <a:p>
            <a:r>
              <a:rPr lang="es-GT" sz="3000" b="1" dirty="0" smtClean="0"/>
              <a:t>Oso                         </a:t>
            </a:r>
            <a:r>
              <a:rPr lang="es-GT" sz="3000" b="1" dirty="0" smtClean="0"/>
              <a:t>  </a:t>
            </a:r>
            <a:r>
              <a:rPr lang="es-GT" sz="3000" b="1" dirty="0" smtClean="0"/>
              <a:t>-  carnero</a:t>
            </a:r>
          </a:p>
          <a:p>
            <a:r>
              <a:rPr lang="es-GT" sz="3000" b="1" dirty="0" smtClean="0"/>
              <a:t>Leopardo              </a:t>
            </a:r>
            <a:r>
              <a:rPr lang="es-GT" sz="3000" b="1" dirty="0" smtClean="0"/>
              <a:t>   -  </a:t>
            </a:r>
            <a:r>
              <a:rPr lang="es-GT" sz="3000" b="1" dirty="0" smtClean="0"/>
              <a:t>macho cabrío</a:t>
            </a:r>
          </a:p>
          <a:p>
            <a:r>
              <a:rPr lang="es-GT" sz="3000" b="1" dirty="0" smtClean="0"/>
              <a:t>Bestia </a:t>
            </a:r>
            <a:r>
              <a:rPr lang="es-GT" sz="3000" b="1" dirty="0" smtClean="0"/>
              <a:t>espantosa      -   </a:t>
            </a:r>
            <a:r>
              <a:rPr lang="es-GT" sz="3000" b="1" dirty="0" smtClean="0"/>
              <a:t>-------</a:t>
            </a:r>
            <a:endParaRPr lang="es-GT" sz="3000" b="1" dirty="0"/>
          </a:p>
        </p:txBody>
      </p:sp>
      <p:pic>
        <p:nvPicPr>
          <p:cNvPr id="5" name="Picture 1" descr="E:\PROPHECY\beasts prophecy Daniel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8401" y="1866734"/>
            <a:ext cx="3435599" cy="4062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52600" y="533400"/>
            <a:ext cx="7010400" cy="323832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0034" y="1000108"/>
            <a:ext cx="4286280" cy="5296357"/>
          </a:xfrm>
        </p:spPr>
        <p:txBody>
          <a:bodyPr>
            <a:noAutofit/>
          </a:bodyPr>
          <a:lstStyle/>
          <a:p>
            <a:r>
              <a:rPr lang="es-GT" sz="3000" b="1" dirty="0" smtClean="0"/>
              <a:t>¿Por qué esta retirada de lo fantástico a lo familiar; </a:t>
            </a:r>
            <a:endParaRPr lang="es-GT" sz="3000" b="1" dirty="0" smtClean="0"/>
          </a:p>
          <a:p>
            <a:r>
              <a:rPr lang="es-GT" sz="3000" b="1" dirty="0" smtClean="0"/>
              <a:t>de </a:t>
            </a:r>
            <a:r>
              <a:rPr lang="es-GT" sz="3000" b="1" dirty="0" smtClean="0"/>
              <a:t>las bestias extrañas e híbridas, que representan reinos paganos, </a:t>
            </a:r>
            <a:endParaRPr lang="es-GT" sz="3000" b="1" dirty="0" smtClean="0"/>
          </a:p>
          <a:p>
            <a:r>
              <a:rPr lang="es-GT" sz="3000" b="1" dirty="0" smtClean="0"/>
              <a:t>a </a:t>
            </a:r>
            <a:r>
              <a:rPr lang="es-GT" sz="3000" b="1" dirty="0" smtClean="0"/>
              <a:t>dos animales comunes que las leyes levíticas clasifican como limpias?</a:t>
            </a:r>
            <a:endParaRPr lang="es-GT" sz="30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8643966" y="1770501"/>
            <a:ext cx="49978" cy="4525963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31748" name="Picture 4" descr="http://www.revelation-today.com/HeGo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071678"/>
            <a:ext cx="4429124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0166" y="533400"/>
            <a:ext cx="6500858" cy="1143000"/>
          </a:xfrm>
        </p:spPr>
        <p:txBody>
          <a:bodyPr/>
          <a:lstStyle/>
          <a:p>
            <a:pPr algn="ctr"/>
            <a:r>
              <a:rPr lang="es-GT" sz="4800" b="1" dirty="0" smtClean="0"/>
              <a:t>Porque…</a:t>
            </a:r>
            <a:endParaRPr lang="es-GT" sz="4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28662" y="1828800"/>
            <a:ext cx="3857652" cy="4038600"/>
          </a:xfrm>
        </p:spPr>
        <p:txBody>
          <a:bodyPr>
            <a:normAutofit/>
          </a:bodyPr>
          <a:lstStyle/>
          <a:p>
            <a:r>
              <a:rPr lang="es-GT" sz="3200" b="1" dirty="0" smtClean="0"/>
              <a:t>Evidentemente, su atención principal, en realidad, no está en los reinos sino en los dos animales: el carnero y el macho cabrío</a:t>
            </a:r>
            <a:endParaRPr lang="es-GT" sz="3200" b="1" dirty="0"/>
          </a:p>
        </p:txBody>
      </p:sp>
      <p:pic>
        <p:nvPicPr>
          <p:cNvPr id="5" name="Picture 3" descr="C:\Users\rudy mendez\Documents\FIGURAS\DANIEL\0610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78732" y="1598080"/>
            <a:ext cx="3522358" cy="4697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1357290" y="1571612"/>
            <a:ext cx="3824310" cy="4572032"/>
          </a:xfrm>
        </p:spPr>
        <p:txBody>
          <a:bodyPr>
            <a:noAutofit/>
          </a:bodyPr>
          <a:lstStyle/>
          <a:p>
            <a:r>
              <a:rPr lang="es-GT" b="1" dirty="0" smtClean="0"/>
              <a:t>Al final del cap.7, dejamos al profeta Daniel “turbado” (7:28)</a:t>
            </a:r>
          </a:p>
          <a:p>
            <a:r>
              <a:rPr lang="es-GT" b="1" dirty="0" smtClean="0"/>
              <a:t>El cap. 8 es la continuación del cap.7</a:t>
            </a:r>
          </a:p>
          <a:p>
            <a:r>
              <a:rPr lang="es-GT" b="1" dirty="0" smtClean="0"/>
              <a:t>Aquella fue en el primer año de </a:t>
            </a:r>
            <a:r>
              <a:rPr lang="es-GT" b="1" dirty="0" err="1" smtClean="0"/>
              <a:t>Belsasar</a:t>
            </a:r>
            <a:r>
              <a:rPr lang="es-GT" b="1" dirty="0" smtClean="0"/>
              <a:t> y ésta, en el tercer año (551 AC)</a:t>
            </a:r>
          </a:p>
          <a:p>
            <a:pPr>
              <a:buNone/>
            </a:pPr>
            <a:endParaRPr lang="es-GT" b="1" dirty="0"/>
          </a:p>
        </p:txBody>
      </p:sp>
      <p:pic>
        <p:nvPicPr>
          <p:cNvPr id="9" name="Picture 2" descr="C:\Users\rudy mendez\Documents\FIGURAS\DANIEL\06010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166693" y="1500174"/>
            <a:ext cx="3642201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1538" y="1571612"/>
            <a:ext cx="3786214" cy="4295788"/>
          </a:xfrm>
        </p:spPr>
        <p:txBody>
          <a:bodyPr>
            <a:normAutofit lnSpcReduction="10000"/>
          </a:bodyPr>
          <a:lstStyle/>
          <a:p>
            <a:r>
              <a:rPr lang="es-GT" sz="3200" b="1" dirty="0" smtClean="0"/>
              <a:t>Su relación se vuelve significativa en el contexto de la fiesta judía anual más grande: YOM KIPPUR ó DIA DE LA EXPIACIÓN </a:t>
            </a:r>
            <a:endParaRPr lang="es-GT" sz="3200" b="1" dirty="0"/>
          </a:p>
        </p:txBody>
      </p:sp>
      <p:pic>
        <p:nvPicPr>
          <p:cNvPr id="17409" name="Picture 1" descr="E:\SANCTUARY\06100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214422"/>
            <a:ext cx="3665234" cy="4888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52600" y="533400"/>
            <a:ext cx="7010400" cy="466708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0034" y="1214422"/>
            <a:ext cx="4286280" cy="5082043"/>
          </a:xfrm>
        </p:spPr>
        <p:txBody>
          <a:bodyPr>
            <a:noAutofit/>
          </a:bodyPr>
          <a:lstStyle/>
          <a:p>
            <a:r>
              <a:rPr lang="es-GT" b="1" dirty="0" smtClean="0"/>
              <a:t>Según </a:t>
            </a:r>
            <a:r>
              <a:rPr lang="es-GT" b="1" dirty="0" err="1" smtClean="0"/>
              <a:t>Lev.</a:t>
            </a:r>
            <a:r>
              <a:rPr lang="es-GT" b="1" dirty="0" smtClean="0"/>
              <a:t> 16:5, el  día de la Expiación, tenía como sacrificio tradicional la doble ofrenda de un carnero y un macho cabrío</a:t>
            </a:r>
          </a:p>
          <a:p>
            <a:r>
              <a:rPr lang="es-GT" b="1" dirty="0" smtClean="0"/>
              <a:t>Más allá de sus representaciones de los reinos persa y griego, los dos animales recuerdan el DIA DE LA EXPIACIÓN</a:t>
            </a:r>
            <a:endParaRPr lang="es-GT" b="1" dirty="0"/>
          </a:p>
        </p:txBody>
      </p:sp>
      <p:pic>
        <p:nvPicPr>
          <p:cNvPr id="16385" name="Picture 1" descr="E:\SANCTUARY\06100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78732" y="1214422"/>
            <a:ext cx="3665234" cy="5081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83612"/>
          </a:xfrm>
        </p:spPr>
        <p:txBody>
          <a:bodyPr/>
          <a:lstStyle/>
          <a:p>
            <a:pPr algn="ctr"/>
            <a:r>
              <a:rPr lang="es-GT" b="1" i="1" dirty="0" smtClean="0"/>
              <a:t>Términos que apuntan al día de la expiación(v.11,12)</a:t>
            </a:r>
            <a:endParaRPr lang="es-GT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14414" y="1828800"/>
            <a:ext cx="3357586" cy="4314844"/>
          </a:xfrm>
        </p:spPr>
        <p:txBody>
          <a:bodyPr>
            <a:normAutofit/>
          </a:bodyPr>
          <a:lstStyle/>
          <a:p>
            <a:r>
              <a:rPr lang="es-GT" b="1" dirty="0" smtClean="0"/>
              <a:t>Las acciones del cuerno pequeño van en contra de:</a:t>
            </a:r>
          </a:p>
          <a:p>
            <a:r>
              <a:rPr lang="es-GT" b="1" dirty="0" smtClean="0"/>
              <a:t>El “príncipe” </a:t>
            </a:r>
          </a:p>
          <a:p>
            <a:r>
              <a:rPr lang="es-GT" b="1" dirty="0" smtClean="0"/>
              <a:t>“el sacrificio diario”(“el continuo”)</a:t>
            </a:r>
          </a:p>
          <a:p>
            <a:r>
              <a:rPr lang="es-GT" b="1" dirty="0" smtClean="0"/>
              <a:t>“el santuario”</a:t>
            </a:r>
            <a:endParaRPr lang="es-GT" b="1" dirty="0"/>
          </a:p>
        </p:txBody>
      </p:sp>
      <p:pic>
        <p:nvPicPr>
          <p:cNvPr id="15361" name="Picture 1" descr="E:\SANCTUARY\06071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04796" y="1928802"/>
            <a:ext cx="4539204" cy="3618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5852" y="533400"/>
            <a:ext cx="7072362" cy="752460"/>
          </a:xfrm>
        </p:spPr>
        <p:txBody>
          <a:bodyPr/>
          <a:lstStyle/>
          <a:p>
            <a:pPr algn="ctr"/>
            <a:r>
              <a:rPr lang="es-GT" b="1" i="1" dirty="0" smtClean="0"/>
              <a:t>El “príncipe de los príncipes”</a:t>
            </a:r>
            <a:endParaRPr lang="es-GT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571613"/>
            <a:ext cx="4179094" cy="5000660"/>
          </a:xfrm>
        </p:spPr>
        <p:txBody>
          <a:bodyPr>
            <a:normAutofit fontScale="92500" lnSpcReduction="10000"/>
          </a:bodyPr>
          <a:lstStyle/>
          <a:p>
            <a:r>
              <a:rPr lang="es-GT" b="1" dirty="0" smtClean="0"/>
              <a:t>La palabra hebrea traducida como príncipe es “</a:t>
            </a:r>
            <a:r>
              <a:rPr lang="es-GT" b="1" dirty="0" err="1" smtClean="0"/>
              <a:t>sar</a:t>
            </a:r>
            <a:r>
              <a:rPr lang="es-GT" b="1" dirty="0" smtClean="0"/>
              <a:t>” (v.11 y 25)</a:t>
            </a:r>
          </a:p>
          <a:p>
            <a:r>
              <a:rPr lang="es-GT" b="1" dirty="0" smtClean="0"/>
              <a:t>Es el término técnico para designar al sumo sacerdote (Esd.8: 24)</a:t>
            </a:r>
          </a:p>
          <a:p>
            <a:r>
              <a:rPr lang="es-GT" b="1" dirty="0" smtClean="0"/>
              <a:t>En el libro de Daniel se refiere a MIGUEL (Dan.10: 5, 13, 21; 12: 1), que está vestido de lino como el </a:t>
            </a:r>
            <a:r>
              <a:rPr lang="es-GT" b="1" dirty="0" err="1" smtClean="0"/>
              <a:t>sumosacerdote</a:t>
            </a:r>
            <a:r>
              <a:rPr lang="es-GT" b="1" dirty="0" smtClean="0"/>
              <a:t> en el  día de la expiación (</a:t>
            </a:r>
            <a:r>
              <a:rPr lang="es-GT" b="1" dirty="0" err="1" smtClean="0"/>
              <a:t>Lev.</a:t>
            </a:r>
            <a:r>
              <a:rPr lang="es-GT" b="1" dirty="0" smtClean="0"/>
              <a:t> 16: 4)</a:t>
            </a:r>
          </a:p>
          <a:p>
            <a:endParaRPr lang="es-GT" dirty="0"/>
          </a:p>
        </p:txBody>
      </p:sp>
      <p:pic>
        <p:nvPicPr>
          <p:cNvPr id="14337" name="Picture 1" descr="E:\SANCTUARY\06022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78732" y="1357298"/>
            <a:ext cx="3702888" cy="4938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533400"/>
            <a:ext cx="8191528" cy="1143000"/>
          </a:xfrm>
        </p:spPr>
        <p:txBody>
          <a:bodyPr/>
          <a:lstStyle/>
          <a:p>
            <a:pPr algn="ctr"/>
            <a:r>
              <a:rPr lang="es-GT" b="1" i="1" dirty="0" smtClean="0"/>
              <a:t>EL DIA DE LA EXPIACIÓN</a:t>
            </a:r>
            <a:endParaRPr lang="es-GT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2214554"/>
            <a:ext cx="4038600" cy="4081910"/>
          </a:xfrm>
        </p:spPr>
        <p:txBody>
          <a:bodyPr>
            <a:normAutofit/>
          </a:bodyPr>
          <a:lstStyle/>
          <a:p>
            <a:r>
              <a:rPr lang="es-GT" sz="3600" b="1" dirty="0" smtClean="0"/>
              <a:t>La próxima escena es más explícita para referir al DIA DE LA EXPIACIÓN</a:t>
            </a:r>
            <a:endParaRPr lang="es-GT" sz="3600" b="1" dirty="0"/>
          </a:p>
        </p:txBody>
      </p:sp>
      <p:pic>
        <p:nvPicPr>
          <p:cNvPr id="13313" name="Picture 1" descr="E:\SANCTUARY\06141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181622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533400"/>
            <a:ext cx="7572428" cy="1143000"/>
          </a:xfrm>
        </p:spPr>
        <p:txBody>
          <a:bodyPr/>
          <a:lstStyle/>
          <a:p>
            <a:pPr algn="ctr"/>
            <a:r>
              <a:rPr lang="es-GT" dirty="0" smtClean="0"/>
              <a:t>Lo que oye Daniel(v.13, 14)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00166" y="1828800"/>
            <a:ext cx="3681434" cy="4038600"/>
          </a:xfrm>
        </p:spPr>
        <p:txBody>
          <a:bodyPr/>
          <a:lstStyle/>
          <a:p>
            <a:r>
              <a:rPr lang="es-GT" b="1" dirty="0" smtClean="0"/>
              <a:t>En esos momentos trágicos de la victoria del cuerno pequeño, la visión pasa de vistas a sonidos</a:t>
            </a:r>
          </a:p>
          <a:p>
            <a:r>
              <a:rPr lang="es-GT" b="1" dirty="0" smtClean="0"/>
              <a:t>Daniel oye la conversación entre dos seres divinos</a:t>
            </a:r>
            <a:endParaRPr lang="es-GT" b="1" dirty="0"/>
          </a:p>
        </p:txBody>
      </p:sp>
      <p:pic>
        <p:nvPicPr>
          <p:cNvPr id="5" name="Picture 2" descr="E:\PROPHECY\43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628595" y="1785927"/>
            <a:ext cx="2876817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85786" y="1770501"/>
            <a:ext cx="4000528" cy="4525963"/>
          </a:xfrm>
        </p:spPr>
        <p:txBody>
          <a:bodyPr>
            <a:normAutofit lnSpcReduction="10000"/>
          </a:bodyPr>
          <a:lstStyle/>
          <a:p>
            <a:r>
              <a:rPr lang="es-GT" dirty="0" smtClean="0"/>
              <a:t>Literalmente </a:t>
            </a:r>
            <a:r>
              <a:rPr lang="es-GT" dirty="0" smtClean="0"/>
              <a:t>la pregunta dice (</a:t>
            </a:r>
            <a:r>
              <a:rPr lang="es-GT" dirty="0" smtClean="0"/>
              <a:t>v.13):</a:t>
            </a:r>
          </a:p>
          <a:p>
            <a:r>
              <a:rPr lang="es-GT" sz="3200" b="1" dirty="0" smtClean="0"/>
              <a:t>“¿Hasta cuándo esta visión del perpetuo: el pecado devastador entregado, y el santuario y el ejército pisoteados?”</a:t>
            </a:r>
            <a:endParaRPr lang="es-GT" sz="3200" b="1" dirty="0"/>
          </a:p>
        </p:txBody>
      </p:sp>
      <p:pic>
        <p:nvPicPr>
          <p:cNvPr id="23553" name="Picture 1" descr="C:\Users\rudy mendez\Documents\FIGURAS\Gran Conf\refor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214942" y="1714488"/>
            <a:ext cx="3303512" cy="4600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57224" y="1828800"/>
            <a:ext cx="3714776" cy="4038600"/>
          </a:xfrm>
        </p:spPr>
        <p:txBody>
          <a:bodyPr/>
          <a:lstStyle/>
          <a:p>
            <a:r>
              <a:rPr lang="es-GT" b="1" dirty="0" smtClean="0"/>
              <a:t>Las palabras citadas en esta pregunta, aluden a las acciones anteriores del cuerno pequeño</a:t>
            </a:r>
          </a:p>
          <a:p>
            <a:r>
              <a:rPr lang="es-GT" b="1" dirty="0" smtClean="0"/>
              <a:t>El pasaje habla en contra de su comportamiento</a:t>
            </a:r>
          </a:p>
        </p:txBody>
      </p:sp>
      <p:pic>
        <p:nvPicPr>
          <p:cNvPr id="5" name="Picture 2" descr="http://people.freenet.de/artquarium14/Espagne057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1857365"/>
            <a:ext cx="4487862" cy="3686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52600" y="533400"/>
            <a:ext cx="7010400" cy="609584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7158" y="1285860"/>
            <a:ext cx="4145786" cy="5010605"/>
          </a:xfrm>
        </p:spPr>
        <p:txBody>
          <a:bodyPr>
            <a:noAutofit/>
          </a:bodyPr>
          <a:lstStyle/>
          <a:p>
            <a:r>
              <a:rPr lang="es-GT" sz="3000" b="1" dirty="0" smtClean="0"/>
              <a:t>La declaración va en contra del comportamiento del cuerno pequeño por querer reemplazar a Dios envolviéndose en el manto de la religión</a:t>
            </a:r>
          </a:p>
          <a:p>
            <a:r>
              <a:rPr lang="es-GT" sz="3000" b="1" dirty="0" smtClean="0"/>
              <a:t>Está haciendo alusión a la persecución de los santos</a:t>
            </a:r>
            <a:endParaRPr lang="es-GT" sz="30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3" y="1770501"/>
            <a:ext cx="45719" cy="4525963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21506" name="Picture 2" descr="http://sfrang.com/historia/graphics/40/41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428736"/>
            <a:ext cx="4103106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42910" y="1428737"/>
            <a:ext cx="3929090" cy="4867728"/>
          </a:xfrm>
        </p:spPr>
        <p:txBody>
          <a:bodyPr>
            <a:noAutofit/>
          </a:bodyPr>
          <a:lstStyle/>
          <a:p>
            <a:r>
              <a:rPr lang="es-GT" sz="3200" b="1" dirty="0" smtClean="0"/>
              <a:t>La pregunta lo que dice es: ¿</a:t>
            </a:r>
            <a:r>
              <a:rPr lang="es-GT" sz="3600" b="1" dirty="0" smtClean="0"/>
              <a:t>Hasta cuándo </a:t>
            </a:r>
            <a:r>
              <a:rPr lang="es-GT" sz="3200" b="1" dirty="0" smtClean="0"/>
              <a:t>todo esto?</a:t>
            </a:r>
          </a:p>
          <a:p>
            <a:r>
              <a:rPr lang="es-GT" sz="3200" b="1" dirty="0" smtClean="0"/>
              <a:t>Es una expresión usada en la Biblia para expresar el clamor de los oprimidos (</a:t>
            </a:r>
            <a:r>
              <a:rPr lang="es-GT" sz="3200" b="1" dirty="0" err="1" smtClean="0"/>
              <a:t>Sal.</a:t>
            </a:r>
            <a:r>
              <a:rPr lang="es-GT" sz="3200" b="1" dirty="0" smtClean="0"/>
              <a:t> 6: 3,4; 13: 2; 62: 3, etc.)</a:t>
            </a:r>
            <a:endParaRPr lang="es-GT" sz="32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643966" y="1770501"/>
            <a:ext cx="49978" cy="4525963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20482" name="Picture 2" descr="http://www.bolainez.org/images/temas/tem38_unacrisis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6665" y="1714488"/>
            <a:ext cx="4617335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42910" y="1770501"/>
            <a:ext cx="3643338" cy="4801771"/>
          </a:xfrm>
        </p:spPr>
        <p:txBody>
          <a:bodyPr>
            <a:normAutofit lnSpcReduction="10000"/>
          </a:bodyPr>
          <a:lstStyle/>
          <a:p>
            <a:r>
              <a:rPr lang="es-GT" b="1" dirty="0" smtClean="0"/>
              <a:t>Las dos visiones están vinculadas</a:t>
            </a:r>
          </a:p>
          <a:p>
            <a:r>
              <a:rPr lang="es-GT" b="1" dirty="0" smtClean="0"/>
              <a:t>Las dos visiones tienen varios temas en común</a:t>
            </a:r>
          </a:p>
          <a:p>
            <a:r>
              <a:rPr lang="es-GT" b="1" dirty="0" smtClean="0"/>
              <a:t>Cubren el mismo período de tiempo hasta el fin (a excepción del inicio)</a:t>
            </a:r>
          </a:p>
          <a:p>
            <a:r>
              <a:rPr lang="es-GT" b="1" dirty="0" smtClean="0"/>
              <a:t>Pero también hay algunas diferencias</a:t>
            </a:r>
            <a:endParaRPr lang="es-GT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8572528" y="1770501"/>
            <a:ext cx="121416" cy="4525963"/>
          </a:xfrm>
        </p:spPr>
        <p:txBody>
          <a:bodyPr>
            <a:normAutofit lnSpcReduction="10000"/>
          </a:bodyPr>
          <a:lstStyle/>
          <a:p>
            <a:endParaRPr lang="es-GT" dirty="0"/>
          </a:p>
        </p:txBody>
      </p:sp>
      <p:pic>
        <p:nvPicPr>
          <p:cNvPr id="47106" name="Picture 2" descr="http://www.gutenberg.org/files/18503/18503-h/images/p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2510" y="2143116"/>
            <a:ext cx="4621490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38" y="0"/>
            <a:ext cx="7691462" cy="1357298"/>
          </a:xfrm>
        </p:spPr>
        <p:txBody>
          <a:bodyPr/>
          <a:lstStyle/>
          <a:p>
            <a:pPr algn="ctr"/>
            <a:r>
              <a:rPr lang="es-GT" sz="4400" b="1" i="1" dirty="0" smtClean="0"/>
              <a:t>La respuesta(v.14)</a:t>
            </a:r>
            <a:endParaRPr lang="es-GT" sz="44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285860"/>
            <a:ext cx="4038600" cy="5357849"/>
          </a:xfrm>
        </p:spPr>
        <p:txBody>
          <a:bodyPr>
            <a:noAutofit/>
          </a:bodyPr>
          <a:lstStyle/>
          <a:p>
            <a:r>
              <a:rPr lang="es-GT" sz="3000" b="1" dirty="0" smtClean="0"/>
              <a:t>“Hasta dos mil trescientas tardes y mañanas, luego el santuario será purificado”(v.14)</a:t>
            </a:r>
          </a:p>
          <a:p>
            <a:r>
              <a:rPr lang="es-GT" sz="3000" b="1" dirty="0" smtClean="0"/>
              <a:t>Solo después de 2,300 tardes y mañanas se detendrá el asolamiento destructor del cuerno pequeño</a:t>
            </a:r>
            <a:endParaRPr lang="es-GT" sz="30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3" y="1770501"/>
            <a:ext cx="45719" cy="4525963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19459" name="Picture 3" descr="C:\Users\rudy mendez\Documents\FIGURAS\Gran Conf\franc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9" y="1354054"/>
            <a:ext cx="3866495" cy="5146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28662" y="1828800"/>
            <a:ext cx="3786214" cy="4314844"/>
          </a:xfrm>
        </p:spPr>
        <p:txBody>
          <a:bodyPr>
            <a:normAutofit fontScale="92500"/>
          </a:bodyPr>
          <a:lstStyle/>
          <a:p>
            <a:r>
              <a:rPr lang="es-GT" sz="3200" b="1" dirty="0" smtClean="0"/>
              <a:t>Esta interpretación es posteriormente ofrecida por el ángel Gabriel: “Pero será quebrantado, aunque no por mano humana”(v.25)</a:t>
            </a:r>
          </a:p>
        </p:txBody>
      </p:sp>
      <p:pic>
        <p:nvPicPr>
          <p:cNvPr id="18433" name="Picture 1" descr="C:\Users\rudy mendez\Documents\FIGURAS\Seg.Ven\ven0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181622"/>
            <a:ext cx="4487862" cy="3676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1538" y="1643050"/>
            <a:ext cx="3786214" cy="4572032"/>
          </a:xfrm>
        </p:spPr>
        <p:txBody>
          <a:bodyPr/>
          <a:lstStyle/>
          <a:p>
            <a:r>
              <a:rPr lang="es-GT" b="1" dirty="0" smtClean="0"/>
              <a:t>El fin del cuerno pequeño no será el resultado de causas naturales</a:t>
            </a:r>
          </a:p>
          <a:p>
            <a:r>
              <a:rPr lang="es-GT" b="1" dirty="0" smtClean="0"/>
              <a:t>Sino de un extraordinario acto de juicio por parte de Dios que cierra el círculo de la historia(11: 45)</a:t>
            </a:r>
          </a:p>
          <a:p>
            <a:endParaRPr lang="es-GT" dirty="0"/>
          </a:p>
        </p:txBody>
      </p:sp>
      <p:pic>
        <p:nvPicPr>
          <p:cNvPr id="17409" name="Picture 1" descr="C:\Users\rudy mendez\Documents\FIGURAS\Seg.Ven\ven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969213" y="1928802"/>
            <a:ext cx="3939702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b="1" i="1" dirty="0" smtClean="0"/>
              <a:t>La misma estructura</a:t>
            </a:r>
            <a:endParaRPr lang="es-GT" b="1" i="1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GT" sz="3200" dirty="0" smtClean="0">
                <a:solidFill>
                  <a:srgbClr val="FFFF00"/>
                </a:solidFill>
              </a:rPr>
              <a:t>Capitulo 7</a:t>
            </a:r>
            <a:endParaRPr lang="es-GT" sz="3200" dirty="0">
              <a:solidFill>
                <a:srgbClr val="FFFF0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57200" y="2357429"/>
            <a:ext cx="4040188" cy="376873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GT" sz="3200" dirty="0" smtClean="0"/>
              <a:t>Bestias/reinos</a:t>
            </a:r>
          </a:p>
          <a:p>
            <a:pPr>
              <a:buFont typeface="Wingdings" pitchFamily="2" charset="2"/>
              <a:buChar char="Ø"/>
            </a:pPr>
            <a:endParaRPr lang="es-GT" sz="3200" dirty="0" smtClean="0"/>
          </a:p>
          <a:p>
            <a:pPr>
              <a:buFont typeface="Wingdings" pitchFamily="2" charset="2"/>
              <a:buChar char="Ø"/>
            </a:pPr>
            <a:r>
              <a:rPr lang="es-GT" sz="3200" dirty="0" smtClean="0"/>
              <a:t>Cuerno pequeño</a:t>
            </a:r>
          </a:p>
          <a:p>
            <a:pPr>
              <a:buFont typeface="Wingdings" pitchFamily="2" charset="2"/>
              <a:buChar char="Ø"/>
            </a:pPr>
            <a:endParaRPr lang="es-GT" sz="3200" dirty="0" smtClean="0"/>
          </a:p>
          <a:p>
            <a:pPr>
              <a:buFont typeface="Wingdings" pitchFamily="2" charset="2"/>
              <a:buChar char="Ø"/>
            </a:pPr>
            <a:r>
              <a:rPr lang="es-GT" sz="3200" dirty="0" smtClean="0"/>
              <a:t>juicio</a:t>
            </a:r>
            <a:endParaRPr lang="es-GT" sz="32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00174"/>
            <a:ext cx="3927503" cy="64294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GT" sz="2800" dirty="0" smtClean="0">
                <a:solidFill>
                  <a:schemeClr val="tx2">
                    <a:lumMod val="75000"/>
                  </a:schemeClr>
                </a:solidFill>
              </a:rPr>
              <a:t>Capítulo 8</a:t>
            </a:r>
            <a:endParaRPr lang="es-GT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4645025" y="2285992"/>
            <a:ext cx="4041775" cy="413239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GT" sz="3200" dirty="0" smtClean="0"/>
              <a:t>Bestias/reinos</a:t>
            </a:r>
          </a:p>
          <a:p>
            <a:pPr>
              <a:buNone/>
            </a:pPr>
            <a:endParaRPr lang="es-GT" sz="3200" dirty="0" smtClean="0"/>
          </a:p>
          <a:p>
            <a:pPr>
              <a:buFont typeface="Wingdings" pitchFamily="2" charset="2"/>
              <a:buChar char="Ø"/>
            </a:pPr>
            <a:r>
              <a:rPr lang="es-GT" sz="3200" dirty="0" smtClean="0"/>
              <a:t>Cuerno pequeño</a:t>
            </a:r>
          </a:p>
          <a:p>
            <a:pPr>
              <a:buNone/>
            </a:pPr>
            <a:endParaRPr lang="es-GT" sz="3200" dirty="0" smtClean="0"/>
          </a:p>
          <a:p>
            <a:pPr>
              <a:buFont typeface="Wingdings" pitchFamily="2" charset="2"/>
              <a:buChar char="Ø"/>
            </a:pPr>
            <a:r>
              <a:rPr lang="es-GT" sz="3200" dirty="0" smtClean="0"/>
              <a:t>Purificación del Santuario</a:t>
            </a:r>
            <a:endParaRPr lang="es-GT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14348" y="1428736"/>
            <a:ext cx="4000528" cy="5000660"/>
          </a:xfrm>
        </p:spPr>
        <p:txBody>
          <a:bodyPr>
            <a:normAutofit lnSpcReduction="10000"/>
          </a:bodyPr>
          <a:lstStyle/>
          <a:p>
            <a:r>
              <a:rPr lang="es-GT" b="1" dirty="0" smtClean="0"/>
              <a:t>En realidad,  es el mismo acontecimiento</a:t>
            </a:r>
          </a:p>
          <a:p>
            <a:r>
              <a:rPr lang="es-GT" b="1" dirty="0" smtClean="0"/>
              <a:t>Lo que el cap. 7 llama DIA DEL JUICIO,  el cap. 8 lo llama DIA DE LA EXPIACIÓN</a:t>
            </a:r>
          </a:p>
          <a:p>
            <a:r>
              <a:rPr lang="es-GT" b="1" dirty="0" smtClean="0"/>
              <a:t>Para Israel el </a:t>
            </a:r>
            <a:r>
              <a:rPr lang="es-GT" b="1" dirty="0" err="1" smtClean="0"/>
              <a:t>Yom</a:t>
            </a:r>
            <a:r>
              <a:rPr lang="es-GT" b="1" dirty="0" smtClean="0"/>
              <a:t> </a:t>
            </a:r>
            <a:r>
              <a:rPr lang="es-GT" b="1" dirty="0" err="1" smtClean="0"/>
              <a:t>Kippur</a:t>
            </a:r>
            <a:r>
              <a:rPr lang="es-GT" b="1" dirty="0" smtClean="0"/>
              <a:t> ó Día de la Expiación, el día que se purificaba el Santuario, era un día de Juicio</a:t>
            </a:r>
          </a:p>
          <a:p>
            <a:endParaRPr lang="es-GT" b="1" dirty="0"/>
          </a:p>
        </p:txBody>
      </p:sp>
      <p:pic>
        <p:nvPicPr>
          <p:cNvPr id="49154" name="Picture 2" descr="E:\SANCTUARY\06141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78732" y="1407519"/>
            <a:ext cx="3665234" cy="4888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202292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14282" y="1071546"/>
            <a:ext cx="4000528" cy="5786455"/>
          </a:xfrm>
        </p:spPr>
        <p:txBody>
          <a:bodyPr>
            <a:normAutofit fontScale="92500" lnSpcReduction="10000"/>
          </a:bodyPr>
          <a:lstStyle/>
          <a:p>
            <a:r>
              <a:rPr lang="es-GT" b="1" dirty="0" smtClean="0"/>
              <a:t>Hasta el día de hoy, los judíos celebran el </a:t>
            </a:r>
            <a:r>
              <a:rPr lang="es-GT" b="1" dirty="0" err="1" smtClean="0"/>
              <a:t>Kippur</a:t>
            </a:r>
            <a:r>
              <a:rPr lang="es-GT" b="1" dirty="0" smtClean="0"/>
              <a:t> como un día de juicio o expiación</a:t>
            </a:r>
          </a:p>
          <a:p>
            <a:r>
              <a:rPr lang="es-GT" b="1" dirty="0" smtClean="0"/>
              <a:t>Algunos judíos podrán olvidarse todo el año de Dios y cometer delitos, </a:t>
            </a:r>
            <a:endParaRPr lang="es-GT" b="1" dirty="0" smtClean="0"/>
          </a:p>
          <a:p>
            <a:r>
              <a:rPr lang="es-GT" b="1" dirty="0" smtClean="0"/>
              <a:t>P</a:t>
            </a:r>
            <a:r>
              <a:rPr lang="es-GT" b="1" dirty="0" smtClean="0"/>
              <a:t>ero en el </a:t>
            </a:r>
            <a:r>
              <a:rPr lang="es-GT" b="1" dirty="0" smtClean="0"/>
              <a:t>día de la Expiación hasta el más villano judío se arrepentirá y temblará ante el sonido del </a:t>
            </a:r>
            <a:r>
              <a:rPr lang="es-GT" b="1" dirty="0" err="1" smtClean="0"/>
              <a:t>shofar</a:t>
            </a:r>
            <a:r>
              <a:rPr lang="es-GT" b="1" dirty="0" smtClean="0"/>
              <a:t>, la señal del juicio divino</a:t>
            </a:r>
            <a:endParaRPr lang="es-GT" b="1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 flipH="1">
            <a:off x="8693944" y="1770501"/>
            <a:ext cx="164336" cy="4525963"/>
          </a:xfrm>
        </p:spPr>
        <p:txBody>
          <a:bodyPr>
            <a:normAutofit fontScale="92500" lnSpcReduction="10000"/>
          </a:bodyPr>
          <a:lstStyle/>
          <a:p>
            <a:endParaRPr lang="es-GT" dirty="0"/>
          </a:p>
        </p:txBody>
      </p:sp>
      <p:pic>
        <p:nvPicPr>
          <p:cNvPr id="14338" name="Picture 2" descr="http://www.radiojai.com.ar/files/nei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785926"/>
            <a:ext cx="4786314" cy="3586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1538" y="1428736"/>
            <a:ext cx="3857652" cy="4857784"/>
          </a:xfrm>
        </p:spPr>
        <p:txBody>
          <a:bodyPr/>
          <a:lstStyle/>
          <a:p>
            <a:r>
              <a:rPr lang="es-GT" b="1" dirty="0" smtClean="0"/>
              <a:t>Según </a:t>
            </a:r>
            <a:r>
              <a:rPr lang="es-GT" b="1" dirty="0" err="1" smtClean="0"/>
              <a:t>Lev.</a:t>
            </a:r>
            <a:r>
              <a:rPr lang="es-GT" b="1" dirty="0" smtClean="0"/>
              <a:t> 16, esta fiesta tenía repercusiones cósmicas</a:t>
            </a:r>
          </a:p>
          <a:p>
            <a:r>
              <a:rPr lang="es-GT" b="1" dirty="0" smtClean="0"/>
              <a:t>El  Día de la Expiación es el momento cuando los pecados  de TODO ISRAEL reciben expiación o perdón</a:t>
            </a:r>
          </a:p>
        </p:txBody>
      </p:sp>
      <p:pic>
        <p:nvPicPr>
          <p:cNvPr id="51202" name="Picture 2" descr="E:\SANCTUARY\06061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214422"/>
            <a:ext cx="3593796" cy="479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00100" y="1500174"/>
            <a:ext cx="3786214" cy="4714908"/>
          </a:xfrm>
        </p:spPr>
        <p:txBody>
          <a:bodyPr/>
          <a:lstStyle/>
          <a:p>
            <a:r>
              <a:rPr lang="es-GT" b="1" dirty="0" smtClean="0"/>
              <a:t>El perdón estaba asegurado durante todo el año por medio del sacrificio “perpetuo”</a:t>
            </a:r>
          </a:p>
          <a:p>
            <a:r>
              <a:rPr lang="es-GT" b="1" dirty="0" smtClean="0"/>
              <a:t>Pero el DIA DE LA EXPIACIÓN  necesitaba el respaldo de otros sacrificios</a:t>
            </a:r>
            <a:endParaRPr lang="es-GT" b="1" dirty="0"/>
          </a:p>
        </p:txBody>
      </p:sp>
      <p:pic>
        <p:nvPicPr>
          <p:cNvPr id="5" name="Picture 1" descr="E:\SANCTUARY\06100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500174"/>
            <a:ext cx="3514391" cy="4687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52600" y="533400"/>
            <a:ext cx="7010400" cy="323832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285860"/>
            <a:ext cx="4038600" cy="5357851"/>
          </a:xfrm>
        </p:spPr>
        <p:txBody>
          <a:bodyPr>
            <a:normAutofit lnSpcReduction="10000"/>
          </a:bodyPr>
          <a:lstStyle/>
          <a:p>
            <a:r>
              <a:rPr lang="es-GT" b="1" dirty="0" smtClean="0"/>
              <a:t>La expiación por el pecado ya no era más un asunto individual</a:t>
            </a:r>
          </a:p>
          <a:p>
            <a:r>
              <a:rPr lang="es-GT" b="1" dirty="0" smtClean="0"/>
              <a:t>El DIA DE LA EXPIACION  era  el único momento cuando la totalidad del pueblo de Israel y todo el espacio del Santuario eran TOTALMENTE PURIFICADOS (Lev.16: 17, 33, 34)</a:t>
            </a:r>
            <a:endParaRPr lang="es-GT" b="1" dirty="0"/>
          </a:p>
        </p:txBody>
      </p:sp>
      <p:pic>
        <p:nvPicPr>
          <p:cNvPr id="5" name="Picture 2" descr="E:\SANCTUARY\06061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78732" y="1312239"/>
            <a:ext cx="3736672" cy="4983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42910" y="1357298"/>
            <a:ext cx="3929090" cy="4857784"/>
          </a:xfrm>
        </p:spPr>
        <p:txBody>
          <a:bodyPr/>
          <a:lstStyle/>
          <a:p>
            <a:r>
              <a:rPr lang="es-GT" b="1" dirty="0" smtClean="0"/>
              <a:t>E</a:t>
            </a:r>
            <a:r>
              <a:rPr lang="es-GT" b="1" dirty="0" smtClean="0"/>
              <a:t>ra </a:t>
            </a:r>
            <a:r>
              <a:rPr lang="es-GT" b="1" dirty="0" smtClean="0"/>
              <a:t>el UNICO MOMENTO en el que el </a:t>
            </a:r>
            <a:r>
              <a:rPr lang="es-GT" b="1" dirty="0" smtClean="0"/>
              <a:t>SUMO SACERDOTE </a:t>
            </a:r>
            <a:r>
              <a:rPr lang="es-GT" b="1" dirty="0" smtClean="0"/>
              <a:t>podía entrar en el LUGAR SANTÍSIMO del Santuario y se presentaba físicamente ante Dios (Exo.30:6-10; Lev.16: 2, 14)</a:t>
            </a:r>
            <a:endParaRPr lang="es-GT" b="1" dirty="0"/>
          </a:p>
        </p:txBody>
      </p:sp>
      <p:pic>
        <p:nvPicPr>
          <p:cNvPr id="10241" name="Picture 1" descr="C:\Users\rudy mendez\Documents\FIGURAS\Santuario\santu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39537" y="1428736"/>
            <a:ext cx="3804433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428736"/>
            <a:ext cx="4038600" cy="5000659"/>
          </a:xfrm>
        </p:spPr>
        <p:txBody>
          <a:bodyPr>
            <a:normAutofit lnSpcReduction="10000"/>
          </a:bodyPr>
          <a:lstStyle/>
          <a:p>
            <a:r>
              <a:rPr lang="es-GT" b="1" dirty="0" smtClean="0"/>
              <a:t>Las 4 bestias (cap.7) ahora son 2 animales muy familiares que pelean uno con el otro hasta la muerte</a:t>
            </a:r>
          </a:p>
          <a:p>
            <a:r>
              <a:rPr lang="es-GT" b="1" dirty="0" smtClean="0"/>
              <a:t>Es la batalla del </a:t>
            </a:r>
            <a:r>
              <a:rPr lang="es-GT" b="1" dirty="0" err="1" smtClean="0"/>
              <a:t>Kippur</a:t>
            </a:r>
            <a:r>
              <a:rPr lang="es-GT" b="1" dirty="0" smtClean="0"/>
              <a:t>, de la Expiación</a:t>
            </a:r>
          </a:p>
          <a:p>
            <a:r>
              <a:rPr lang="es-GT" b="1" dirty="0" smtClean="0"/>
              <a:t>La lucha concluye con un extraño ritual, cuya naturaleza preocupó a Daniel </a:t>
            </a:r>
            <a:endParaRPr lang="es-GT" b="1" dirty="0"/>
          </a:p>
        </p:txBody>
      </p:sp>
      <p:pic>
        <p:nvPicPr>
          <p:cNvPr id="2050" name="Picture 2" descr="C:\Users\rudy mendez\Documents\FIGURAS\DANIEL\06011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78732" y="1407519"/>
            <a:ext cx="3665234" cy="4888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00100" y="1500174"/>
            <a:ext cx="3643338" cy="4786346"/>
          </a:xfrm>
        </p:spPr>
        <p:txBody>
          <a:bodyPr/>
          <a:lstStyle/>
          <a:p>
            <a:r>
              <a:rPr lang="es-GT" b="1" dirty="0" smtClean="0"/>
              <a:t>Y, era la única vez, cuando el GRAN PERDÓN  de Dios se extendía más allá del perdón simple, individual.</a:t>
            </a:r>
          </a:p>
          <a:p>
            <a:r>
              <a:rPr lang="es-GT" b="1" dirty="0" smtClean="0"/>
              <a:t>El pecado no solo era perdonado sino desterrado del campamento.</a:t>
            </a:r>
            <a:endParaRPr lang="es-GT" b="1" dirty="0"/>
          </a:p>
        </p:txBody>
      </p:sp>
      <p:pic>
        <p:nvPicPr>
          <p:cNvPr id="53250" name="Picture 2" descr="E:\SANCTUARY\06061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76378" y="1500174"/>
            <a:ext cx="3595765" cy="4795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3821904" cy="4525963"/>
          </a:xfrm>
        </p:spPr>
        <p:txBody>
          <a:bodyPr/>
          <a:lstStyle/>
          <a:p>
            <a:r>
              <a:rPr lang="es-GT" b="1" dirty="0" smtClean="0"/>
              <a:t>El  </a:t>
            </a:r>
            <a:r>
              <a:rPr lang="es-GT" b="1" dirty="0" err="1" smtClean="0"/>
              <a:t>sumosacerdote</a:t>
            </a:r>
            <a:r>
              <a:rPr lang="es-GT" b="1" dirty="0" smtClean="0"/>
              <a:t> ahuyentaba a “</a:t>
            </a:r>
            <a:r>
              <a:rPr lang="es-GT" b="1" dirty="0" err="1" smtClean="0"/>
              <a:t>Azazel</a:t>
            </a:r>
            <a:r>
              <a:rPr lang="es-GT" b="1" dirty="0" smtClean="0"/>
              <a:t>”, la encarnación del pecado, hasta el desierto(v.21)</a:t>
            </a:r>
          </a:p>
          <a:p>
            <a:r>
              <a:rPr lang="es-GT" b="1" dirty="0" err="1" smtClean="0"/>
              <a:t>Azazel</a:t>
            </a:r>
            <a:r>
              <a:rPr lang="es-GT" b="1" dirty="0" smtClean="0"/>
              <a:t> era un símbolo de Satanás, el culpable último del pecado del hombre </a:t>
            </a:r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643966" y="1770501"/>
            <a:ext cx="49978" cy="4525963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8194" name="Picture 2" descr="http://www.dialogoqueretano.com.mx/wp-content/uploads/2007/11/chi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8677" y="2000240"/>
            <a:ext cx="4442479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00100" y="1357298"/>
            <a:ext cx="3857652" cy="4786346"/>
          </a:xfrm>
        </p:spPr>
        <p:txBody>
          <a:bodyPr/>
          <a:lstStyle/>
          <a:p>
            <a:r>
              <a:rPr lang="es-GT" b="1" dirty="0" smtClean="0"/>
              <a:t>El día de la Expiación que celebraban los israelitas en el desierto no es más que una tosca versión del </a:t>
            </a:r>
            <a:r>
              <a:rPr lang="es-GT" b="1" dirty="0" err="1" smtClean="0"/>
              <a:t>Kippur</a:t>
            </a:r>
            <a:r>
              <a:rPr lang="es-GT" b="1" dirty="0" smtClean="0"/>
              <a:t> celestial</a:t>
            </a:r>
          </a:p>
          <a:p>
            <a:r>
              <a:rPr lang="es-GT" b="1" dirty="0" smtClean="0"/>
              <a:t>Para comprender el </a:t>
            </a:r>
            <a:r>
              <a:rPr lang="es-GT" b="1" dirty="0" err="1" smtClean="0"/>
              <a:t>Kippur</a:t>
            </a:r>
            <a:r>
              <a:rPr lang="es-GT" b="1" dirty="0" smtClean="0"/>
              <a:t> divino debemos comprender primero el </a:t>
            </a:r>
            <a:r>
              <a:rPr lang="es-GT" b="1" dirty="0" err="1" smtClean="0"/>
              <a:t>kippur</a:t>
            </a:r>
            <a:r>
              <a:rPr lang="es-GT" b="1" dirty="0" smtClean="0"/>
              <a:t> terrenal</a:t>
            </a:r>
            <a:endParaRPr lang="es-GT" b="1" dirty="0"/>
          </a:p>
        </p:txBody>
      </p:sp>
      <p:pic>
        <p:nvPicPr>
          <p:cNvPr id="48130" name="Picture 2" descr="E:\SANCTUARY\06010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285860"/>
            <a:ext cx="3595765" cy="4795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2976" y="1828800"/>
            <a:ext cx="3857652" cy="4314844"/>
          </a:xfrm>
        </p:spPr>
        <p:txBody>
          <a:bodyPr/>
          <a:lstStyle/>
          <a:p>
            <a:r>
              <a:rPr lang="es-GT" b="1" dirty="0" smtClean="0"/>
              <a:t>Su mensaje espiritual nos recuerda que la historia llegará a su fin, </a:t>
            </a:r>
            <a:endParaRPr lang="es-GT" b="1" dirty="0" smtClean="0"/>
          </a:p>
          <a:p>
            <a:r>
              <a:rPr lang="es-GT" b="1" dirty="0" smtClean="0"/>
              <a:t>El </a:t>
            </a:r>
            <a:r>
              <a:rPr lang="es-GT" b="1" dirty="0" smtClean="0"/>
              <a:t>Dios-Juez se levantará para sellar el destino de la raza humana y le preparará un nuevo reino.</a:t>
            </a:r>
            <a:endParaRPr lang="es-GT" b="1" dirty="0"/>
          </a:p>
        </p:txBody>
      </p:sp>
      <p:pic>
        <p:nvPicPr>
          <p:cNvPr id="54274" name="Picture 2" descr="E:\SANCTUARY\jesus christ in sanctuar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072066" y="1785926"/>
            <a:ext cx="3853465" cy="439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52600" y="533400"/>
            <a:ext cx="7010400" cy="252394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071547"/>
            <a:ext cx="8679656" cy="2500330"/>
          </a:xfrm>
        </p:spPr>
        <p:txBody>
          <a:bodyPr>
            <a:normAutofit/>
          </a:bodyPr>
          <a:lstStyle/>
          <a:p>
            <a:r>
              <a:rPr lang="es-GT" sz="3200" b="1" dirty="0" smtClean="0"/>
              <a:t>El cap. 7 ubica el juicio después de los 1260 días, es decir, después de 1798 DC.</a:t>
            </a:r>
          </a:p>
          <a:p>
            <a:r>
              <a:rPr lang="es-GT" sz="3200" b="1" dirty="0" smtClean="0"/>
              <a:t>El cap.8 es más explícito</a:t>
            </a:r>
          </a:p>
          <a:p>
            <a:r>
              <a:rPr lang="es-GT" sz="3200" b="1" dirty="0" smtClean="0"/>
              <a:t>Es después de 2300 tardes y mañanas(8:14)</a:t>
            </a:r>
            <a:endParaRPr lang="es-GT" b="1" dirty="0" smtClean="0"/>
          </a:p>
          <a:p>
            <a:endParaRPr lang="es-GT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3" y="1770501"/>
            <a:ext cx="45719" cy="4525963"/>
          </a:xfrm>
        </p:spPr>
        <p:txBody>
          <a:bodyPr>
            <a:normAutofit/>
          </a:bodyPr>
          <a:lstStyle/>
          <a:p>
            <a:endParaRPr lang="es-GT" dirty="0"/>
          </a:p>
        </p:txBody>
      </p:sp>
      <p:pic>
        <p:nvPicPr>
          <p:cNvPr id="4098" name="Picture 2" descr="http://images.google.com.gt/url?q=http://www.luzeterna.org/profecias/1844.jpg&amp;usg=AFQjCNHdMTkbqq62a8l2rPOUQB_dZ2uc8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9144000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52600" y="533400"/>
            <a:ext cx="7010400" cy="180956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857233"/>
            <a:ext cx="8465374" cy="2714643"/>
          </a:xfrm>
        </p:spPr>
        <p:txBody>
          <a:bodyPr>
            <a:normAutofit lnSpcReduction="10000"/>
          </a:bodyPr>
          <a:lstStyle/>
          <a:p>
            <a:r>
              <a:rPr lang="es-GT" sz="3200" b="1" dirty="0" smtClean="0"/>
              <a:t>La expresión “tardes y mañanas” es tomada de los días de la creación, y por eso, representan “días”</a:t>
            </a:r>
          </a:p>
          <a:p>
            <a:r>
              <a:rPr lang="es-GT" sz="3200" b="1" dirty="0" smtClean="0"/>
              <a:t>En profecía “un día” representa “un año”</a:t>
            </a:r>
          </a:p>
          <a:p>
            <a:r>
              <a:rPr lang="es-GT" sz="3200" b="1" dirty="0" smtClean="0"/>
              <a:t>Así que tenemos 2300 años</a:t>
            </a:r>
            <a:endParaRPr lang="es-GT" sz="32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3" y="1770501"/>
            <a:ext cx="45719" cy="4525963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3074" name="Picture 2" descr="http://images.google.com.gt/url?q=http://www.luzeterna.org/profecias/1844.jpg&amp;usg=AFQjCNHdMTkbqq62a8l2rPOUQB_dZ2uc8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9144000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57224" y="1643050"/>
            <a:ext cx="3500462" cy="4224350"/>
          </a:xfrm>
        </p:spPr>
        <p:txBody>
          <a:bodyPr/>
          <a:lstStyle/>
          <a:p>
            <a:r>
              <a:rPr lang="es-GT" b="1" dirty="0" smtClean="0"/>
              <a:t>Pero esta información no nos sirve de mucho si no tenemos una fecha de inicio</a:t>
            </a:r>
          </a:p>
          <a:p>
            <a:r>
              <a:rPr lang="es-GT" b="1" dirty="0" smtClean="0"/>
              <a:t>El ángel Gabriel solo ha dicho que conduce hacia el fin porque es para “muchos días”(v.26)</a:t>
            </a:r>
            <a:endParaRPr lang="es-GT" b="1" dirty="0"/>
          </a:p>
        </p:txBody>
      </p:sp>
      <p:pic>
        <p:nvPicPr>
          <p:cNvPr id="2049" name="Picture 1" descr="E:\JUDGEMENT\0607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9545" y="2071678"/>
            <a:ext cx="4634455" cy="3475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85786" y="1428736"/>
            <a:ext cx="4000528" cy="4857784"/>
          </a:xfrm>
        </p:spPr>
        <p:txBody>
          <a:bodyPr>
            <a:normAutofit lnSpcReduction="10000"/>
          </a:bodyPr>
          <a:lstStyle/>
          <a:p>
            <a:r>
              <a:rPr lang="es-GT" b="1" dirty="0" smtClean="0"/>
              <a:t>Daniel queda espantado a causa de la visión (v.27)</a:t>
            </a:r>
          </a:p>
          <a:p>
            <a:r>
              <a:rPr lang="es-GT" b="1" dirty="0" smtClean="0"/>
              <a:t>Dejamos el cap. 8 con una nota de frustración</a:t>
            </a:r>
          </a:p>
          <a:p>
            <a:r>
              <a:rPr lang="es-GT" b="1" dirty="0" smtClean="0"/>
              <a:t>Necesitamos más información para entender la visión</a:t>
            </a:r>
          </a:p>
          <a:p>
            <a:r>
              <a:rPr lang="es-GT" b="1" dirty="0" smtClean="0"/>
              <a:t>El cap. 9 se encargará de dar la respuesta</a:t>
            </a:r>
            <a:endParaRPr lang="es-GT" b="1" dirty="0"/>
          </a:p>
        </p:txBody>
      </p:sp>
      <p:pic>
        <p:nvPicPr>
          <p:cNvPr id="1025" name="Picture 1" descr="C:\Users\rudy mendez\Documents\FIGURAS\DANIEL\0603205 - Cop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285860"/>
            <a:ext cx="3714776" cy="4954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57224" y="1828800"/>
            <a:ext cx="3571900" cy="4529158"/>
          </a:xfrm>
        </p:spPr>
        <p:txBody>
          <a:bodyPr>
            <a:normAutofit fontScale="92500" lnSpcReduction="20000"/>
          </a:bodyPr>
          <a:lstStyle/>
          <a:p>
            <a:r>
              <a:rPr lang="es-GT" b="1" dirty="0" smtClean="0"/>
              <a:t>El </a:t>
            </a:r>
            <a:r>
              <a:rPr lang="es-GT" b="1" dirty="0" smtClean="0"/>
              <a:t>Día de la Expiación era el día para que el pueblo de Dios afligiera su alma (Lev.16: 29, 31)</a:t>
            </a:r>
          </a:p>
          <a:p>
            <a:r>
              <a:rPr lang="es-GT" b="1" dirty="0" smtClean="0"/>
              <a:t>Era el día para asumir la responsabilidad por sus </a:t>
            </a:r>
            <a:r>
              <a:rPr lang="es-GT" b="1" dirty="0" smtClean="0"/>
              <a:t>actos</a:t>
            </a:r>
          </a:p>
          <a:p>
            <a:r>
              <a:rPr lang="es-GT" b="1" dirty="0" smtClean="0"/>
              <a:t>La conciencia del juicio de Dios nos invita al arrepentimiento</a:t>
            </a:r>
            <a:endParaRPr lang="es-GT" b="1" dirty="0"/>
          </a:p>
        </p:txBody>
      </p:sp>
      <p:pic>
        <p:nvPicPr>
          <p:cNvPr id="55298" name="Picture 2" descr="E:\SANCTUARY\06150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857364"/>
            <a:ext cx="4487862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52600" y="285728"/>
            <a:ext cx="7010400" cy="1000132"/>
          </a:xfrm>
        </p:spPr>
        <p:txBody>
          <a:bodyPr/>
          <a:lstStyle/>
          <a:p>
            <a:pPr algn="ctr"/>
            <a:r>
              <a:rPr lang="es-GT" sz="4800" b="1" dirty="0" smtClean="0"/>
              <a:t>El carnero(v.3,4)</a:t>
            </a:r>
            <a:endParaRPr lang="es-GT" sz="4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357299"/>
            <a:ext cx="4038600" cy="5286412"/>
          </a:xfrm>
        </p:spPr>
        <p:txBody>
          <a:bodyPr>
            <a:normAutofit lnSpcReduction="10000"/>
          </a:bodyPr>
          <a:lstStyle/>
          <a:p>
            <a:r>
              <a:rPr lang="es-GT" b="1" dirty="0" smtClean="0"/>
              <a:t>El profeta divisa al carnero cerca del agua</a:t>
            </a:r>
          </a:p>
          <a:p>
            <a:r>
              <a:rPr lang="es-GT" b="1" dirty="0" smtClean="0"/>
              <a:t>En el cap. 7 el agua es el mar Mediterráneo(7:2)</a:t>
            </a:r>
          </a:p>
          <a:p>
            <a:r>
              <a:rPr lang="es-GT" b="1" dirty="0" smtClean="0"/>
              <a:t>Aquí es solamente un río(v.2), o canal, el cual sugiere “prosperidad”</a:t>
            </a:r>
          </a:p>
          <a:p>
            <a:r>
              <a:rPr lang="es-GT" b="1" dirty="0" smtClean="0"/>
              <a:t>Susa quedaba a 370 </a:t>
            </a:r>
            <a:r>
              <a:rPr lang="es-GT" b="1" dirty="0" err="1" smtClean="0"/>
              <a:t>kms</a:t>
            </a:r>
            <a:r>
              <a:rPr lang="es-GT" b="1" dirty="0" smtClean="0"/>
              <a:t>., al este de Babilonia</a:t>
            </a:r>
          </a:p>
          <a:p>
            <a:endParaRPr lang="es-GT" dirty="0"/>
          </a:p>
        </p:txBody>
      </p:sp>
      <p:pic>
        <p:nvPicPr>
          <p:cNvPr id="3075" name="Picture 3" descr="C:\Users\rudy mendez\Documents\FIGURAS\DANIEL\0610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357298"/>
            <a:ext cx="3872355" cy="5164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14414" y="1500174"/>
            <a:ext cx="3500462" cy="4367226"/>
          </a:xfrm>
        </p:spPr>
        <p:txBody>
          <a:bodyPr/>
          <a:lstStyle/>
          <a:p>
            <a:r>
              <a:rPr lang="es-GT" b="1" dirty="0" smtClean="0"/>
              <a:t>El contexto es de riqueza y prosperidad</a:t>
            </a:r>
          </a:p>
          <a:p>
            <a:r>
              <a:rPr lang="es-GT" b="1" dirty="0" smtClean="0"/>
              <a:t>Daniel ve un carnero que carga contra el oeste, el norte y el sur</a:t>
            </a:r>
          </a:p>
          <a:p>
            <a:r>
              <a:rPr lang="es-GT" b="1" dirty="0" smtClean="0"/>
              <a:t>Expande en esas direcciones sus conquistas </a:t>
            </a:r>
            <a:endParaRPr lang="es-GT" b="1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 flipH="1">
            <a:off x="8693943" y="1770501"/>
            <a:ext cx="45719" cy="4525963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44034" name="Picture 2" descr="http://www.666man.net/files/r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5109" y="2000240"/>
            <a:ext cx="4418891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1538" y="1571612"/>
            <a:ext cx="3786214" cy="4295788"/>
          </a:xfrm>
        </p:spPr>
        <p:txBody>
          <a:bodyPr/>
          <a:lstStyle/>
          <a:p>
            <a:r>
              <a:rPr lang="es-GT" b="1" dirty="0" smtClean="0"/>
              <a:t>Tiene un cuerno más alto que el otro</a:t>
            </a:r>
          </a:p>
          <a:p>
            <a:r>
              <a:rPr lang="es-GT" b="1" dirty="0" smtClean="0"/>
              <a:t>Equivale al oso del cap.7</a:t>
            </a:r>
          </a:p>
          <a:p>
            <a:r>
              <a:rPr lang="es-GT" b="1" dirty="0" smtClean="0"/>
              <a:t>Representa a los MEDO PERSAS (v.20)</a:t>
            </a:r>
          </a:p>
          <a:p>
            <a:r>
              <a:rPr lang="es-GT" b="1" dirty="0" smtClean="0"/>
              <a:t>“crecía después” el cuerno más alto, representa a los persas</a:t>
            </a:r>
            <a:endParaRPr lang="es-GT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8643966" y="1770501"/>
            <a:ext cx="49978" cy="4525963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43010" name="Picture 2" descr="http://www.666man.net/files/r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357430"/>
            <a:ext cx="4357686" cy="3311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sz="4800" b="1" dirty="0" smtClean="0"/>
              <a:t>El macho cabrío(v.5-8)</a:t>
            </a:r>
            <a:endParaRPr lang="es-GT" sz="4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14488"/>
            <a:ext cx="4038600" cy="4786345"/>
          </a:xfrm>
        </p:spPr>
        <p:txBody>
          <a:bodyPr>
            <a:normAutofit fontScale="92500" lnSpcReduction="10000"/>
          </a:bodyPr>
          <a:lstStyle/>
          <a:p>
            <a:r>
              <a:rPr lang="es-GT" sz="3200" b="1" dirty="0" smtClean="0"/>
              <a:t>Su marcha a gran velocidad y sus 4 cuernos postreros nos recuerda el leopardo (veloz y de cuatro cabezas) del cap.7</a:t>
            </a:r>
          </a:p>
          <a:p>
            <a:r>
              <a:rPr lang="es-GT" sz="3200" b="1" dirty="0" smtClean="0"/>
              <a:t>Representa  al imperio Griego (v.21)</a:t>
            </a:r>
          </a:p>
          <a:p>
            <a:r>
              <a:rPr lang="es-GT" sz="3200" b="1" dirty="0" smtClean="0"/>
              <a:t>Viene del Oeste</a:t>
            </a:r>
          </a:p>
          <a:p>
            <a:endParaRPr lang="es-GT" dirty="0"/>
          </a:p>
        </p:txBody>
      </p:sp>
      <p:pic>
        <p:nvPicPr>
          <p:cNvPr id="5122" name="Picture 2" descr="C:\Users\rudy mendez\Documents\FIGURAS\DANIEL\06100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181622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71472" y="1357298"/>
            <a:ext cx="3857652" cy="4510102"/>
          </a:xfrm>
        </p:spPr>
        <p:txBody>
          <a:bodyPr/>
          <a:lstStyle/>
          <a:p>
            <a:r>
              <a:rPr lang="es-GT" b="1" dirty="0" smtClean="0"/>
              <a:t>El ejército de Alejandro Magno venció a los persas en la batalla de Maratón (490 AC) y vence a Darío en el 331 AC., tomando a Susa y Babilonia</a:t>
            </a:r>
          </a:p>
          <a:p>
            <a:r>
              <a:rPr lang="es-GT" b="1" dirty="0" smtClean="0"/>
              <a:t>Alejandro asume el título de “rey de Persia”</a:t>
            </a:r>
            <a:endParaRPr lang="es-GT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 flipH="1">
            <a:off x="8693944" y="1770501"/>
            <a:ext cx="592964" cy="4525963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27650" name="Picture 2" descr="http://www.duendemad.com/images/videojuegos/51-alejandro-mag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57298"/>
            <a:ext cx="4238625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6600"/>
      </a:dk1>
      <a:lt1>
        <a:srgbClr val="FFFFFF"/>
      </a:lt1>
      <a:dk2>
        <a:srgbClr val="0066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56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PF23</Template>
  <TotalTime>365</TotalTime>
  <Words>1824</Words>
  <Application>Microsoft Office PowerPoint</Application>
  <PresentationFormat>Presentación en pantalla (4:3)</PresentationFormat>
  <Paragraphs>158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49" baseType="lpstr">
      <vt:lpstr>Default Design</vt:lpstr>
      <vt:lpstr>SECRETOS DE DANIEL Tema 8</vt:lpstr>
      <vt:lpstr>Diapositiva 2</vt:lpstr>
      <vt:lpstr>Diapositiva 3</vt:lpstr>
      <vt:lpstr>Diapositiva 4</vt:lpstr>
      <vt:lpstr>El carnero(v.3,4)</vt:lpstr>
      <vt:lpstr>Diapositiva 6</vt:lpstr>
      <vt:lpstr>Diapositiva 7</vt:lpstr>
      <vt:lpstr>El macho cabrío(v.5-8)</vt:lpstr>
      <vt:lpstr>Diapositiva 9</vt:lpstr>
      <vt:lpstr>Diapositiva 10</vt:lpstr>
      <vt:lpstr>Diapositiva 11</vt:lpstr>
      <vt:lpstr>El cuerno pequeño(v.9-12)</vt:lpstr>
      <vt:lpstr>Similitudes entre el cuerno pequeño de Dan. 7 y 8</vt:lpstr>
      <vt:lpstr>Similitudes entre el cuerno pequeño de Dan. 7 y 8</vt:lpstr>
      <vt:lpstr>La diferencia:</vt:lpstr>
      <vt:lpstr>Diapositiva 16</vt:lpstr>
      <vt:lpstr>La relación entre el carnero y el macho cabrío</vt:lpstr>
      <vt:lpstr>Diapositiva 18</vt:lpstr>
      <vt:lpstr>Porque…</vt:lpstr>
      <vt:lpstr>Diapositiva 20</vt:lpstr>
      <vt:lpstr>Diapositiva 21</vt:lpstr>
      <vt:lpstr>Términos que apuntan al día de la expiación(v.11,12)</vt:lpstr>
      <vt:lpstr>El “príncipe de los príncipes”</vt:lpstr>
      <vt:lpstr>EL DIA DE LA EXPIACIÓN</vt:lpstr>
      <vt:lpstr>Lo que oye Daniel(v.13, 14)</vt:lpstr>
      <vt:lpstr>Diapositiva 26</vt:lpstr>
      <vt:lpstr>Diapositiva 27</vt:lpstr>
      <vt:lpstr>Diapositiva 28</vt:lpstr>
      <vt:lpstr>Diapositiva 29</vt:lpstr>
      <vt:lpstr>La respuesta(v.14)</vt:lpstr>
      <vt:lpstr>Diapositiva 31</vt:lpstr>
      <vt:lpstr>Diapositiva 32</vt:lpstr>
      <vt:lpstr>La misma estructura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SECRETOS DE DANIEL Tema 8</dc:title>
  <dc:creator>rudy mendez</dc:creator>
  <cp:lastModifiedBy>rudy mendez</cp:lastModifiedBy>
  <cp:revision>12</cp:revision>
  <dcterms:created xsi:type="dcterms:W3CDTF">2008-05-11T21:36:10Z</dcterms:created>
  <dcterms:modified xsi:type="dcterms:W3CDTF">2008-11-11T21:48:33Z</dcterms:modified>
</cp:coreProperties>
</file>