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5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2" r:id="rId48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96" autoAdjust="0"/>
    <p:restoredTop sz="86438" autoAdjust="0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5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685800"/>
            <a:ext cx="175260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85800"/>
            <a:ext cx="510540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858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2A2B45-93E5-470F-B3FD-C1C7F42738D7}" type="datetimeFigureOut">
              <a:rPr lang="es-GT" smtClean="0"/>
              <a:pPr/>
              <a:t>20/01/2009</a:t>
            </a:fld>
            <a:endParaRPr lang="es-G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G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1114DB-7FBB-4385-B1D0-D4BABF403B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643998" cy="1485912"/>
          </a:xfrm>
        </p:spPr>
        <p:txBody>
          <a:bodyPr>
            <a:noAutofit/>
          </a:bodyPr>
          <a:lstStyle/>
          <a:p>
            <a:pPr algn="ctr"/>
            <a: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  <a:t>SECRETOS DE DANIEL</a:t>
            </a:r>
            <a:b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</a:br>
            <a:r>
              <a:rPr lang="es-GT" i="1" dirty="0" smtClean="0">
                <a:solidFill>
                  <a:srgbClr val="FFFF00"/>
                </a:solidFill>
                <a:latin typeface="Batik Regular" pitchFamily="2" charset="0"/>
              </a:rPr>
              <a:t>Tema 9</a:t>
            </a:r>
            <a:endParaRPr lang="es-GT" sz="6000" b="1" i="1" dirty="0">
              <a:solidFill>
                <a:srgbClr val="FFFF00"/>
              </a:solidFill>
              <a:latin typeface="Batik Regular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4572008"/>
            <a:ext cx="8143932" cy="1357322"/>
          </a:xfrm>
          <a:solidFill>
            <a:schemeClr val="bg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GT" sz="3600" b="1" i="1" dirty="0" smtClean="0">
                <a:solidFill>
                  <a:schemeClr val="tx2"/>
                </a:solidFill>
                <a:latin typeface="Arnprior" pitchFamily="2" charset="0"/>
              </a:rPr>
              <a:t>“ </a:t>
            </a:r>
            <a:r>
              <a:rPr lang="es-GT" sz="6000" b="1" i="1" dirty="0" smtClean="0">
                <a:solidFill>
                  <a:schemeClr val="tx2"/>
                </a:solidFill>
                <a:latin typeface="Blue Highway Linocut" pitchFamily="2" charset="0"/>
              </a:rPr>
              <a:t>EL CRONOGRAMA DE DIOS”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14488"/>
            <a:ext cx="3429000" cy="4714908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De esa manera daba a entender que delante de Dios, el hombre está desnudo y vulnerable como en la muerte</a:t>
            </a:r>
          </a:p>
          <a:p>
            <a:r>
              <a:rPr lang="es-GT" b="1" dirty="0" smtClean="0"/>
              <a:t>Como polvo, la persona llama a su Creador, la fuente de la vida</a:t>
            </a:r>
          </a:p>
          <a:p>
            <a:r>
              <a:rPr lang="es-GT" b="1" dirty="0" smtClean="0"/>
              <a:t>En oración, Daniel concentra todo su ser</a:t>
            </a:r>
            <a:endParaRPr lang="es-GT" b="1" dirty="0"/>
          </a:p>
        </p:txBody>
      </p:sp>
      <p:pic>
        <p:nvPicPr>
          <p:cNvPr id="2050" name="Picture 2" descr="E:\PRAYER-PAIN\0604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43050"/>
            <a:ext cx="3429000" cy="4714908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Daniel ora en primera persona plural</a:t>
            </a:r>
          </a:p>
          <a:p>
            <a:r>
              <a:rPr lang="es-GT" b="1" dirty="0" smtClean="0"/>
              <a:t>Dice “hemos” (v.5, 6, 16)</a:t>
            </a:r>
          </a:p>
          <a:p>
            <a:r>
              <a:rPr lang="es-GT" b="1" dirty="0" smtClean="0"/>
              <a:t>Daniel se incluye con el pueblo de Israel</a:t>
            </a:r>
          </a:p>
          <a:p>
            <a:r>
              <a:rPr lang="es-GT" b="1" dirty="0" smtClean="0"/>
              <a:t>No se aparta con el propósito de criticar a los demás</a:t>
            </a:r>
          </a:p>
          <a:p>
            <a:pPr>
              <a:buNone/>
            </a:pPr>
            <a:endParaRPr lang="es-GT" dirty="0" smtClean="0"/>
          </a:p>
          <a:p>
            <a:endParaRPr lang="es-GT" dirty="0"/>
          </a:p>
        </p:txBody>
      </p:sp>
      <p:pic>
        <p:nvPicPr>
          <p:cNvPr id="37889" name="Picture 1" descr="C:\Users\rudy mendez\Documents\FIGURAS\DANIEL\0603205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1714488"/>
            <a:ext cx="3361878" cy="448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428737"/>
            <a:ext cx="3645720" cy="5286412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Daniel no se pone en “un pedestal” por encima del pueblo</a:t>
            </a:r>
          </a:p>
          <a:p>
            <a:r>
              <a:rPr lang="es-GT" b="1" dirty="0" smtClean="0"/>
              <a:t>Como  intercesor, él mismo se involucra en el destino del pueblo</a:t>
            </a:r>
          </a:p>
          <a:p>
            <a:r>
              <a:rPr lang="es-GT" b="1" dirty="0" smtClean="0"/>
              <a:t>La oración de Daniel  no solo habla de las iniquidades del pueblo sino de la experiencia de la salvación</a:t>
            </a:r>
          </a:p>
          <a:p>
            <a:endParaRPr lang="es-GT" dirty="0"/>
          </a:p>
        </p:txBody>
      </p:sp>
      <p:pic>
        <p:nvPicPr>
          <p:cNvPr id="36865" name="Picture 1" descr="C:\Users\rudy mendez\Documents\FIGURAS\DANIEL\0603205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4898" y="1535896"/>
            <a:ext cx="3361878" cy="448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500175"/>
            <a:ext cx="3714776" cy="5357826"/>
          </a:xfrm>
        </p:spPr>
        <p:txBody>
          <a:bodyPr>
            <a:normAutofit/>
          </a:bodyPr>
          <a:lstStyle/>
          <a:p>
            <a:r>
              <a:rPr lang="es-GT" b="1" dirty="0" smtClean="0"/>
              <a:t>Esto es lo que alimentaba la esperanza del profeta</a:t>
            </a:r>
          </a:p>
          <a:p>
            <a:r>
              <a:rPr lang="es-GT" b="1" dirty="0" smtClean="0"/>
              <a:t>El nombre YHWH, aparece 7 veces en esta oración</a:t>
            </a:r>
          </a:p>
          <a:p>
            <a:r>
              <a:rPr lang="es-GT" b="1" dirty="0" smtClean="0"/>
              <a:t>Es el Dios del pacto, el Dios de la historia y también el Dios del futuro</a:t>
            </a:r>
            <a:endParaRPr lang="es-GT" b="1" dirty="0"/>
          </a:p>
        </p:txBody>
      </p:sp>
      <p:pic>
        <p:nvPicPr>
          <p:cNvPr id="40961" name="Picture 1" descr="E:\Imágenes para fondos\Copy of IB-1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785926"/>
            <a:ext cx="4487862" cy="3761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52862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142984"/>
            <a:ext cx="3714776" cy="5153481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La oración es intensa(v.19)</a:t>
            </a:r>
          </a:p>
          <a:p>
            <a:r>
              <a:rPr lang="es-GT" sz="3200" b="1" dirty="0" smtClean="0"/>
              <a:t>Daniel ni siquiera  necesita terminar de orar para que Dios le responda</a:t>
            </a:r>
          </a:p>
          <a:p>
            <a:r>
              <a:rPr lang="es-GT" sz="3200" b="1" dirty="0" smtClean="0"/>
              <a:t>El ángel lo visita mientras aún está orando(v.20 y 21)</a:t>
            </a:r>
            <a:endParaRPr lang="es-GT" sz="3200" b="1" dirty="0"/>
          </a:p>
        </p:txBody>
      </p:sp>
      <p:pic>
        <p:nvPicPr>
          <p:cNvPr id="39937" name="Picture 1" descr="C:\Users\rudy mendez\Pictures\IMÁGENES BIBLIA\antiguo y nuevo test\princip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74574" y="928670"/>
            <a:ext cx="3944032" cy="509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La respuesta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sz="3200" dirty="0" smtClean="0"/>
              <a:t>La respuesta de Dios a la oración de Daniel y a su pregunta en relación con las 2300 tardes y mañanas es el anuncio de Gabriel acerca del Mesías (v. 25)</a:t>
            </a:r>
            <a:endParaRPr lang="es-GT" sz="3200" dirty="0"/>
          </a:p>
        </p:txBody>
      </p:sp>
      <p:pic>
        <p:nvPicPr>
          <p:cNvPr id="38913" name="Picture 1" descr="C:\Users\rudy mendez\Pictures\IMÁGENES BIBLIA\antiguo y nuevo test\princip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2336" y="1676412"/>
            <a:ext cx="3578754" cy="461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00174"/>
            <a:ext cx="3714752" cy="5072098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La palabra hebrea para Mesías es “</a:t>
            </a:r>
            <a:r>
              <a:rPr lang="es-GT" b="1" dirty="0" err="1" smtClean="0"/>
              <a:t>mashiah</a:t>
            </a:r>
            <a:r>
              <a:rPr lang="es-GT" b="1" dirty="0" smtClean="0"/>
              <a:t>”(UNGIDO) y designa a la persona que es ungida</a:t>
            </a:r>
          </a:p>
          <a:p>
            <a:r>
              <a:rPr lang="es-GT" b="1" dirty="0" smtClean="0"/>
              <a:t>La persona designada como mesías generalmente se sometía a una ceremonia que le daba inicio a su papel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>
            <a:normAutofit fontScale="92500"/>
          </a:bodyPr>
          <a:lstStyle/>
          <a:p>
            <a:endParaRPr lang="es-GT" dirty="0"/>
          </a:p>
        </p:txBody>
      </p:sp>
      <p:pic>
        <p:nvPicPr>
          <p:cNvPr id="32770" name="Picture 2" descr="http://www.mscperu.org/grafic/biblia/pint/Jesus/picJesus/Jesus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3643338" cy="5190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9999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142984"/>
            <a:ext cx="3786190" cy="4876816"/>
          </a:xfrm>
        </p:spPr>
        <p:txBody>
          <a:bodyPr/>
          <a:lstStyle/>
          <a:p>
            <a:r>
              <a:rPr lang="es-GT" b="1" dirty="0" smtClean="0"/>
              <a:t>Los sacerdotes, los profetas e incluso los reyes eran ungidos para transformarse en </a:t>
            </a:r>
            <a:r>
              <a:rPr lang="es-GT" b="1" dirty="0" smtClean="0"/>
              <a:t>“enviados”, en “escogidos”</a:t>
            </a:r>
            <a:r>
              <a:rPr lang="es-GT" b="1" dirty="0" smtClean="0"/>
              <a:t> </a:t>
            </a:r>
            <a:endParaRPr lang="es-GT" b="1" dirty="0" smtClean="0"/>
          </a:p>
          <a:p>
            <a:r>
              <a:rPr lang="es-GT" b="1" dirty="0" smtClean="0"/>
              <a:t>La historia de Israel registra varios “ungidos”: Aarón, Isaías, Saúl, David, e inclusive Ciro(Isa.45:1)</a:t>
            </a:r>
          </a:p>
          <a:p>
            <a:endParaRPr lang="es-GT" dirty="0"/>
          </a:p>
        </p:txBody>
      </p:sp>
      <p:pic>
        <p:nvPicPr>
          <p:cNvPr id="5" name="Picture 2" descr="http://www.mscperu.org/grafic/biblia/pint/Jesus/picJesus/Jesus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59062" y="1142984"/>
            <a:ext cx="325998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00174"/>
            <a:ext cx="3429000" cy="4519626"/>
          </a:xfrm>
        </p:spPr>
        <p:txBody>
          <a:bodyPr/>
          <a:lstStyle/>
          <a:p>
            <a:r>
              <a:rPr lang="es-GT" b="1" dirty="0" smtClean="0"/>
              <a:t>La profecía de las 70 semanas viene como respuesta a la profecía de los 70 años y como la solución absoluta</a:t>
            </a:r>
          </a:p>
          <a:p>
            <a:r>
              <a:rPr lang="es-GT" b="1" dirty="0" smtClean="0"/>
              <a:t>No es solo “un” mesías el que vendría ahora, sino “el” Mesías</a:t>
            </a:r>
            <a:endParaRPr lang="es-GT" b="1" dirty="0"/>
          </a:p>
        </p:txBody>
      </p:sp>
      <p:pic>
        <p:nvPicPr>
          <p:cNvPr id="30721" name="Picture 1" descr="C:\Users\rudy mendez\Documents\FIGURAS\Jesus\Jesus0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90830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1214446"/>
          </a:xfrm>
        </p:spPr>
        <p:txBody>
          <a:bodyPr/>
          <a:lstStyle/>
          <a:p>
            <a:pPr algn="ctr"/>
            <a:r>
              <a:rPr lang="es-GT" b="1" i="1" dirty="0" smtClean="0"/>
              <a:t>El mesías de los 70 años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71612"/>
            <a:ext cx="3643314" cy="4448188"/>
          </a:xfrm>
        </p:spPr>
        <p:txBody>
          <a:bodyPr/>
          <a:lstStyle/>
          <a:p>
            <a:r>
              <a:rPr lang="es-GT" b="1" dirty="0" smtClean="0"/>
              <a:t>Al consultar la profecía de los 70 AÑOS, Daniel esperaba un “ungido”(mesías) particular:  Ciro</a:t>
            </a:r>
          </a:p>
          <a:p>
            <a:r>
              <a:rPr lang="es-GT" b="1" dirty="0" smtClean="0"/>
              <a:t>Pero la profecía de las 70 SEMANAS es la versión universal de la profecía de los 70 años</a:t>
            </a:r>
            <a:endParaRPr lang="es-GT" b="1" dirty="0"/>
          </a:p>
        </p:txBody>
      </p:sp>
      <p:pic>
        <p:nvPicPr>
          <p:cNvPr id="29697" name="Picture 1" descr="C:\Users\rudy mendez\Documents\FIGURAS\Jesus\jesus0029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9062" y="2181622"/>
            <a:ext cx="4234938" cy="317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38574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143000" y="1071546"/>
            <a:ext cx="3429000" cy="5143536"/>
          </a:xfrm>
        </p:spPr>
        <p:txBody>
          <a:bodyPr/>
          <a:lstStyle/>
          <a:p>
            <a:r>
              <a:rPr lang="es-GT" sz="2900" b="1" dirty="0" smtClean="0"/>
              <a:t>Las últimas palabras del cap.8, aún resuenan en nuestros oídos</a:t>
            </a:r>
          </a:p>
          <a:p>
            <a:r>
              <a:rPr lang="es-GT" sz="2900" b="1" dirty="0" smtClean="0"/>
              <a:t>Daniel se encuentra en total oscuridad</a:t>
            </a:r>
          </a:p>
          <a:p>
            <a:r>
              <a:rPr lang="es-GT" sz="2900" b="1" dirty="0" smtClean="0"/>
              <a:t>“no lograba comprender la visión”(8:27)</a:t>
            </a:r>
            <a:endParaRPr lang="es-GT" sz="2900" b="1" dirty="0"/>
          </a:p>
        </p:txBody>
      </p:sp>
      <p:pic>
        <p:nvPicPr>
          <p:cNvPr id="47105" name="Picture 1" descr="C:\Users\rudy mendez\Documents\FIGURAS\DANIEL\0603205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1071546"/>
            <a:ext cx="3588639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i="1" dirty="0" smtClean="0"/>
              <a:t>EL MESIAS DEL JUBILEO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429000" cy="4305320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Los 70 años (7 x 10) conducen al mesías del año sabático</a:t>
            </a:r>
          </a:p>
          <a:p>
            <a:r>
              <a:rPr lang="es-GT" b="1" dirty="0" smtClean="0"/>
              <a:t>Mientras que las 70 semanas(7x7x10) conducen al MESIAS del jubileo</a:t>
            </a:r>
          </a:p>
          <a:p>
            <a:r>
              <a:rPr lang="es-GT" b="1" dirty="0" smtClean="0"/>
              <a:t>El mesías de Daniel 9:25), tiene un sentido universal</a:t>
            </a:r>
            <a:endParaRPr lang="es-GT" b="1" dirty="0"/>
          </a:p>
        </p:txBody>
      </p:sp>
      <p:pic>
        <p:nvPicPr>
          <p:cNvPr id="28673" name="Picture 1" descr="C:\Users\rudy mendez\Documents\FIGURAS\Jesus\jesus000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86380" y="2214554"/>
            <a:ext cx="335382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45718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214422"/>
            <a:ext cx="4143404" cy="5357849"/>
          </a:xfrm>
        </p:spPr>
        <p:txBody>
          <a:bodyPr/>
          <a:lstStyle/>
          <a:p>
            <a:r>
              <a:rPr lang="es-GT" sz="3100" b="1" dirty="0" smtClean="0"/>
              <a:t>Este MESIAS abarca a todos los demás, el MESIAS  de los mesías, el MESÍAS UNIVERSAL</a:t>
            </a:r>
          </a:p>
          <a:p>
            <a:r>
              <a:rPr lang="es-GT" sz="3100" b="1" dirty="0" smtClean="0"/>
              <a:t>Es por eso que en el v.27, abarca a “muchos”(</a:t>
            </a:r>
            <a:r>
              <a:rPr lang="es-GT" sz="3100" b="1" dirty="0" err="1" smtClean="0"/>
              <a:t>heb</a:t>
            </a:r>
            <a:r>
              <a:rPr lang="es-GT" sz="3100" b="1" dirty="0" smtClean="0"/>
              <a:t>. “</a:t>
            </a:r>
            <a:r>
              <a:rPr lang="es-GT" sz="3100" b="1" dirty="0" err="1" smtClean="0"/>
              <a:t>rabbim</a:t>
            </a:r>
            <a:r>
              <a:rPr lang="es-GT" sz="3100" b="1" dirty="0" smtClean="0"/>
              <a:t>”, tiene una connotación universal)</a:t>
            </a:r>
            <a:endParaRPr lang="es-GT" sz="3100" b="1" dirty="0"/>
          </a:p>
        </p:txBody>
      </p:sp>
      <p:pic>
        <p:nvPicPr>
          <p:cNvPr id="27649" name="Picture 1" descr="C:\Users\rudy mendez\Documents\FIGURAS\Jesus\jesus0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81622"/>
            <a:ext cx="378618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71612"/>
            <a:ext cx="3429000" cy="4448188"/>
          </a:xfrm>
        </p:spPr>
        <p:txBody>
          <a:bodyPr>
            <a:normAutofit lnSpcReduction="10000"/>
          </a:bodyPr>
          <a:lstStyle/>
          <a:p>
            <a:r>
              <a:rPr lang="es-GT" sz="3600" b="1" dirty="0" smtClean="0"/>
              <a:t>El MESIAS  de este pasaje es el Mesías de todos los pueblos, </a:t>
            </a:r>
          </a:p>
          <a:p>
            <a:r>
              <a:rPr lang="es-GT" sz="3600" b="1" dirty="0" smtClean="0"/>
              <a:t>el MESIAS que salvará al mundo</a:t>
            </a:r>
            <a:endParaRPr lang="es-GT" sz="3600" b="1" dirty="0"/>
          </a:p>
        </p:txBody>
      </p:sp>
      <p:pic>
        <p:nvPicPr>
          <p:cNvPr id="26625" name="Picture 1" descr="C:\Users\rudy mendez\Documents\FIGURAS\Jesus\jesus0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2670" y="1246203"/>
            <a:ext cx="3541296" cy="501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1071570"/>
          </a:xfrm>
        </p:spPr>
        <p:txBody>
          <a:bodyPr/>
          <a:lstStyle/>
          <a:p>
            <a:pPr algn="ctr"/>
            <a:r>
              <a:rPr lang="es-GT" dirty="0" smtClean="0"/>
              <a:t>Relación con los 2300 días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500175"/>
            <a:ext cx="3929090" cy="5357826"/>
          </a:xfrm>
        </p:spPr>
        <p:txBody>
          <a:bodyPr>
            <a:normAutofit/>
          </a:bodyPr>
          <a:lstStyle/>
          <a:p>
            <a:r>
              <a:rPr lang="es-GT" b="1" dirty="0" smtClean="0"/>
              <a:t>La profecía de las 70 semanas están relacionadas con la profecía de las 2300 tardes y mañanas</a:t>
            </a:r>
          </a:p>
          <a:p>
            <a:r>
              <a:rPr lang="es-GT" b="1" dirty="0" smtClean="0"/>
              <a:t>De hecho, están cortadas de ésta(v.24)</a:t>
            </a:r>
          </a:p>
          <a:p>
            <a:r>
              <a:rPr lang="es-GT" b="1" dirty="0" smtClean="0"/>
              <a:t>Daniel quedó turbado por la visión de los 2300 días que no entendió(8:27)</a:t>
            </a:r>
            <a:endParaRPr lang="es-GT" b="1" dirty="0"/>
          </a:p>
        </p:txBody>
      </p:sp>
      <p:pic>
        <p:nvPicPr>
          <p:cNvPr id="25601" name="Picture 1" descr="E:\PROPHECY\0615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1643050"/>
            <a:ext cx="3504754" cy="4674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38574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14488"/>
            <a:ext cx="3429000" cy="4500594"/>
          </a:xfrm>
        </p:spPr>
        <p:txBody>
          <a:bodyPr/>
          <a:lstStyle/>
          <a:p>
            <a:r>
              <a:rPr lang="es-GT" b="1" dirty="0" smtClean="0"/>
              <a:t>Así que, para entender, consultó (9:2) la profecía de los 70 años en Jeremías </a:t>
            </a:r>
          </a:p>
          <a:p>
            <a:r>
              <a:rPr lang="es-GT" b="1" dirty="0" smtClean="0"/>
              <a:t>De aquí el ángel Gabriel le lleva a la profecía de las 70 semanas(9:24)</a:t>
            </a:r>
          </a:p>
          <a:p>
            <a:endParaRPr lang="es-GT" dirty="0" smtClean="0"/>
          </a:p>
          <a:p>
            <a:endParaRPr lang="es-GT" dirty="0"/>
          </a:p>
        </p:txBody>
      </p:sp>
      <p:pic>
        <p:nvPicPr>
          <p:cNvPr id="24577" name="Picture 1" descr="E:\PROPHECY\I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000240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714488"/>
            <a:ext cx="3500462" cy="4643470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La profecía de las 70 semanas brinda la información necesaria que faltaba para comprender la profecía de los 2300 días</a:t>
            </a:r>
          </a:p>
          <a:p>
            <a:r>
              <a:rPr lang="es-GT" b="1" dirty="0" smtClean="0"/>
              <a:t>No olvidemos que es ésta visión (la de los 2300 días) la que Gabriel le viene a explicar a Daniel</a:t>
            </a:r>
            <a:endParaRPr lang="es-GT" b="1" dirty="0"/>
          </a:p>
        </p:txBody>
      </p:sp>
      <p:pic>
        <p:nvPicPr>
          <p:cNvPr id="22529" name="Picture 1" descr="E:\PROPHECY\I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074441"/>
            <a:ext cx="4630770" cy="347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71612"/>
            <a:ext cx="3429000" cy="4857784"/>
          </a:xfrm>
        </p:spPr>
        <p:txBody>
          <a:bodyPr>
            <a:normAutofit lnSpcReduction="10000"/>
          </a:bodyPr>
          <a:lstStyle/>
          <a:p>
            <a:r>
              <a:rPr lang="es-GT" sz="3200" b="1" dirty="0" smtClean="0"/>
              <a:t>Dios envió la profecía de las 70 semanas, </a:t>
            </a:r>
          </a:p>
          <a:p>
            <a:r>
              <a:rPr lang="es-GT" sz="3200" b="1" dirty="0" smtClean="0"/>
              <a:t>para proclamar la venida del Mesías, y</a:t>
            </a:r>
          </a:p>
          <a:p>
            <a:r>
              <a:rPr lang="es-GT" sz="3200" b="1" dirty="0" smtClean="0"/>
              <a:t>para ayudar a “entender” la profecía de los 2300 días</a:t>
            </a:r>
            <a:endParaRPr lang="es-GT" sz="3200" b="1" dirty="0"/>
          </a:p>
        </p:txBody>
      </p:sp>
      <p:pic>
        <p:nvPicPr>
          <p:cNvPr id="21505" name="Picture 1" descr="E:\PROPHECY\I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92880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43050"/>
            <a:ext cx="3429000" cy="4376750"/>
          </a:xfrm>
        </p:spPr>
        <p:txBody>
          <a:bodyPr/>
          <a:lstStyle/>
          <a:p>
            <a:r>
              <a:rPr lang="es-GT" b="1" dirty="0" smtClean="0"/>
              <a:t>El conjunto de números dados en la profecía nos permite deducir una fecha precisa</a:t>
            </a:r>
          </a:p>
          <a:p>
            <a:r>
              <a:rPr lang="es-GT" b="1" dirty="0" smtClean="0"/>
              <a:t>El enigma numérico de la profecía es desafiante y requiere paciencia y esfuerzo</a:t>
            </a:r>
            <a:endParaRPr lang="es-GT" b="1" dirty="0"/>
          </a:p>
        </p:txBody>
      </p:sp>
      <p:pic>
        <p:nvPicPr>
          <p:cNvPr id="20481" name="Picture 1" descr="E:\PROPHECY\clock in the clou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24949" y="2143116"/>
            <a:ext cx="451905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45718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500175"/>
            <a:ext cx="2786082" cy="4796290"/>
          </a:xfrm>
        </p:spPr>
        <p:txBody>
          <a:bodyPr/>
          <a:lstStyle/>
          <a:p>
            <a:r>
              <a:rPr lang="es-GT" sz="2900" b="1" dirty="0" smtClean="0"/>
              <a:t>Estudiemos  la profecía de las 70 semanas bajo 3 aspectos:</a:t>
            </a:r>
          </a:p>
          <a:p>
            <a:r>
              <a:rPr lang="es-GT" sz="2900" b="1" dirty="0" smtClean="0"/>
              <a:t>-el comienzo</a:t>
            </a:r>
          </a:p>
          <a:p>
            <a:r>
              <a:rPr lang="es-GT" sz="2900" b="1" dirty="0" smtClean="0"/>
              <a:t>-la duración</a:t>
            </a:r>
          </a:p>
          <a:p>
            <a:r>
              <a:rPr lang="es-GT" sz="2900" b="1" dirty="0" smtClean="0"/>
              <a:t>-la conclusión</a:t>
            </a:r>
            <a:endParaRPr lang="es-GT" sz="29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3" y="1770501"/>
            <a:ext cx="45719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2050" name="Picture 2" descr="E:\PROPHECY\ANCIAN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00174"/>
            <a:ext cx="5143504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010400" cy="1214446"/>
          </a:xfrm>
        </p:spPr>
        <p:txBody>
          <a:bodyPr/>
          <a:lstStyle/>
          <a:p>
            <a:r>
              <a:rPr lang="es-GT" b="1" i="1" dirty="0" smtClean="0"/>
              <a:t>La “orden”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85926"/>
            <a:ext cx="3429000" cy="4643470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La aparición del Mesías es el resultado de las palabras humanas ó “orden” (“</a:t>
            </a:r>
            <a:r>
              <a:rPr lang="es-GT" b="1" dirty="0" err="1" smtClean="0"/>
              <a:t>davar</a:t>
            </a:r>
            <a:r>
              <a:rPr lang="es-GT" b="1" dirty="0" smtClean="0"/>
              <a:t>” en </a:t>
            </a:r>
            <a:r>
              <a:rPr lang="es-GT" b="1" dirty="0" err="1" smtClean="0"/>
              <a:t>heb</a:t>
            </a:r>
            <a:r>
              <a:rPr lang="es-GT" b="1" dirty="0" smtClean="0"/>
              <a:t>.) que hacen eco de las palabras divinas(v.23)</a:t>
            </a:r>
          </a:p>
          <a:p>
            <a:r>
              <a:rPr lang="es-GT" b="1" dirty="0" smtClean="0"/>
              <a:t>Esta palabra es el punto de partida del período profético de las 70 semanas</a:t>
            </a:r>
            <a:endParaRPr lang="es-GT" b="1" dirty="0"/>
          </a:p>
        </p:txBody>
      </p:sp>
      <p:pic>
        <p:nvPicPr>
          <p:cNvPr id="10241" name="Picture 1" descr="E:\JESUS\Copy of Jesus clouds ascend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1857364"/>
            <a:ext cx="3463316" cy="432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38574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214422"/>
            <a:ext cx="3786214" cy="5357851"/>
          </a:xfrm>
        </p:spPr>
        <p:txBody>
          <a:bodyPr>
            <a:normAutofit/>
          </a:bodyPr>
          <a:lstStyle/>
          <a:p>
            <a:r>
              <a:rPr lang="es-GT" b="1" dirty="0" smtClean="0"/>
              <a:t>Daniel tuvo que esperar 13 años para recibir luz sobre el asunto</a:t>
            </a:r>
          </a:p>
          <a:p>
            <a:r>
              <a:rPr lang="es-GT" b="1" dirty="0" smtClean="0"/>
              <a:t>Estamos ahora en el 1er año del reinado de Darío (538 AC)</a:t>
            </a:r>
          </a:p>
          <a:p>
            <a:r>
              <a:rPr lang="es-GT" b="1" dirty="0" smtClean="0"/>
              <a:t>Es el mismo año del encuentro de Daniel en el foso de los leones(cap.6)</a:t>
            </a:r>
            <a:endParaRPr lang="es-GT" b="1" dirty="0"/>
          </a:p>
        </p:txBody>
      </p:sp>
      <p:pic>
        <p:nvPicPr>
          <p:cNvPr id="46081" name="Picture 1" descr="C:\Users\rudy mendez\Documents\FIGURAS\DANIEL\0603205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4897" y="1142984"/>
            <a:ext cx="3719069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010400" cy="1285884"/>
          </a:xfrm>
        </p:spPr>
        <p:txBody>
          <a:bodyPr/>
          <a:lstStyle/>
          <a:p>
            <a:r>
              <a:rPr lang="es-GT" dirty="0" smtClean="0"/>
              <a:t>a. El comienzo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770501"/>
            <a:ext cx="3929090" cy="4873209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Literalmente, Dan.9: 25 dice: </a:t>
            </a:r>
            <a:r>
              <a:rPr lang="es-GT" sz="3200" b="1" dirty="0" smtClean="0"/>
              <a:t>“Desde la salida de una palabra para restaurar y reconstruir Jerusalén hasta el Mesías Príncipe, siete semanas y sesenta y dos semanas”</a:t>
            </a:r>
            <a:endParaRPr lang="es-GT" sz="3200" b="1" dirty="0"/>
          </a:p>
        </p:txBody>
      </p:sp>
      <p:pic>
        <p:nvPicPr>
          <p:cNvPr id="18433" name="Picture 1" descr="E:\JESUS\Jesus Chri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3" y="1785926"/>
            <a:ext cx="358970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770501"/>
            <a:ext cx="3429024" cy="4525963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El libro de Esdras nos cuenta que la ciudad de Jerusalén fue reconstruida en cumplimento de tres decretos sucesivos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9289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17410" name="Picture 2" descr="http://www.kalipedia.com/kalipediamedia/historia/media/200707/17/hisuniversal/20070717klphisuni_16.Ees.S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643438" cy="4076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010400" cy="1143008"/>
          </a:xfrm>
        </p:spPr>
        <p:txBody>
          <a:bodyPr/>
          <a:lstStyle/>
          <a:p>
            <a:r>
              <a:rPr lang="es-GT" b="1" i="1" dirty="0" smtClean="0"/>
              <a:t>Los 3 decretos: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428736"/>
            <a:ext cx="4000528" cy="5143535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1º. </a:t>
            </a:r>
            <a:r>
              <a:rPr lang="es-GT" b="1" u="sng" dirty="0" smtClean="0"/>
              <a:t>EL DECRETO DE  CIRO</a:t>
            </a:r>
            <a:r>
              <a:rPr lang="es-GT" b="1" dirty="0" smtClean="0"/>
              <a:t>(538 AC):</a:t>
            </a:r>
          </a:p>
          <a:p>
            <a:pPr>
              <a:buNone/>
            </a:pPr>
            <a:endParaRPr lang="es-GT" b="1" dirty="0" smtClean="0"/>
          </a:p>
          <a:p>
            <a:r>
              <a:rPr lang="es-GT" b="1" dirty="0" smtClean="0"/>
              <a:t>-Inauguró el regreso de los primeros exiliados</a:t>
            </a:r>
          </a:p>
          <a:p>
            <a:r>
              <a:rPr lang="es-GT" b="1" dirty="0" smtClean="0"/>
              <a:t>-regresan alrededor de 50,000 judíos(Esdras 2:64)</a:t>
            </a:r>
          </a:p>
          <a:p>
            <a:r>
              <a:rPr lang="es-GT" b="1" dirty="0" smtClean="0"/>
              <a:t>-el documento se centraba en la reconstrucción del templo (Esd.1: 11)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>
            <a:normAutofit fontScale="92500" lnSpcReduction="10000"/>
          </a:bodyPr>
          <a:lstStyle/>
          <a:p>
            <a:endParaRPr lang="es-GT" dirty="0"/>
          </a:p>
        </p:txBody>
      </p:sp>
      <p:pic>
        <p:nvPicPr>
          <p:cNvPr id="16386" name="Picture 2" descr="http://usuarios.lycos.es/CULTURA_CLASICA/biografias/ci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4491034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010400" cy="1143008"/>
          </a:xfrm>
        </p:spPr>
        <p:txBody>
          <a:bodyPr/>
          <a:lstStyle/>
          <a:p>
            <a:r>
              <a:rPr lang="es-GT" b="1" i="1" dirty="0" smtClean="0"/>
              <a:t>Los 3 decretos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428736"/>
            <a:ext cx="3429000" cy="4591064"/>
          </a:xfrm>
        </p:spPr>
        <p:txBody>
          <a:bodyPr/>
          <a:lstStyle/>
          <a:p>
            <a:r>
              <a:rPr lang="es-GT" b="1" dirty="0" smtClean="0"/>
              <a:t>2º</a:t>
            </a:r>
            <a:r>
              <a:rPr lang="es-GT" b="1" u="sng" dirty="0" smtClean="0"/>
              <a:t>.  EL DECRETO DE DARIO I, HISTASPES </a:t>
            </a:r>
            <a:r>
              <a:rPr lang="es-GT" b="1" dirty="0" smtClean="0"/>
              <a:t>(519 AC)</a:t>
            </a:r>
          </a:p>
          <a:p>
            <a:r>
              <a:rPr lang="es-GT" b="1" dirty="0" smtClean="0"/>
              <a:t>-Este no es Darío el Medo</a:t>
            </a:r>
          </a:p>
          <a:p>
            <a:r>
              <a:rPr lang="es-GT" b="1" dirty="0" smtClean="0"/>
              <a:t>-solo confirmaba el de Ciro(Esdras 6: 3-12)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15362" name="Picture 2" descr="http://www.biografica.info/fotos/DA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87627"/>
            <a:ext cx="2952758" cy="547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14290"/>
            <a:ext cx="7010400" cy="1071570"/>
          </a:xfrm>
        </p:spPr>
        <p:txBody>
          <a:bodyPr/>
          <a:lstStyle/>
          <a:p>
            <a:r>
              <a:rPr lang="es-GT" b="1" i="1" dirty="0" smtClean="0"/>
              <a:t>Los 3 decretos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285860"/>
            <a:ext cx="3929090" cy="5572141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3º.  </a:t>
            </a:r>
            <a:r>
              <a:rPr lang="es-GT" b="1" u="sng" dirty="0" smtClean="0"/>
              <a:t>ARTAJERJES</a:t>
            </a:r>
            <a:r>
              <a:rPr lang="es-GT" b="1" dirty="0" smtClean="0"/>
              <a:t>  LONGÍMANO (457 Ac)</a:t>
            </a:r>
          </a:p>
          <a:p>
            <a:r>
              <a:rPr lang="es-GT" b="1" dirty="0" smtClean="0"/>
              <a:t>-Promulgó el 3er decreto real</a:t>
            </a:r>
          </a:p>
          <a:p>
            <a:r>
              <a:rPr lang="es-GT" b="1" dirty="0" smtClean="0"/>
              <a:t>-Es el último, por lo tanto, el efectivo</a:t>
            </a:r>
          </a:p>
          <a:p>
            <a:r>
              <a:rPr lang="es-GT" b="1" dirty="0" smtClean="0"/>
              <a:t>-Es el más minucioso (involucra la reconstrucción del templo, es restablecimiento de la estructura política y administrativa de Jerusalén (Esdras 7: 25)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 fontScale="92500" lnSpcReduction="20000"/>
          </a:bodyPr>
          <a:lstStyle/>
          <a:p>
            <a:endParaRPr lang="es-GT" dirty="0"/>
          </a:p>
        </p:txBody>
      </p:sp>
      <p:pic>
        <p:nvPicPr>
          <p:cNvPr id="14338" name="Picture 2" descr="http://www.kalipedia.com/kalipediamedia/historia/media/200707/17/hisuniversal/20070717klphisuni_45.Ies.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919413" cy="5211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285860"/>
            <a:ext cx="3929090" cy="5357851"/>
          </a:xfrm>
        </p:spPr>
        <p:txBody>
          <a:bodyPr>
            <a:normAutofit/>
          </a:bodyPr>
          <a:lstStyle/>
          <a:p>
            <a:r>
              <a:rPr lang="es-GT" b="1" dirty="0" smtClean="0"/>
              <a:t>-Este el único que explícitamente menciona la intervención de Dios (Esdras 7: 27, 28)</a:t>
            </a:r>
          </a:p>
          <a:p>
            <a:r>
              <a:rPr lang="es-GT" b="1" dirty="0" smtClean="0"/>
              <a:t>-En el idioma original, venía hablando en arameo pero al llegar a este pasaje pasa al hebreo, el idioma de Israel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13314" name="Picture 2" descr="http://www.mfa.gov.il/NR/rdonlyres/9104FDFE-9B28-4CEE-AE63-DDF43BC71D9F/0/MFAJ0ax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2835"/>
            <a:ext cx="3286148" cy="4965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subTitle" idx="4294967295"/>
          </p:nvPr>
        </p:nvSpPr>
        <p:spPr>
          <a:xfrm>
            <a:off x="857224" y="285750"/>
            <a:ext cx="8286776" cy="2928938"/>
          </a:xfrm>
        </p:spPr>
        <p:txBody>
          <a:bodyPr>
            <a:normAutofit/>
          </a:bodyPr>
          <a:lstStyle/>
          <a:p>
            <a:r>
              <a:rPr lang="es-GT" sz="3000" b="1" dirty="0" smtClean="0"/>
              <a:t>-Según el libro de Esdras, este decreto se dio en el año séptimo del reinado de </a:t>
            </a:r>
            <a:r>
              <a:rPr lang="es-GT" sz="3000" b="1" dirty="0" err="1" smtClean="0"/>
              <a:t>Artajerjes</a:t>
            </a:r>
            <a:r>
              <a:rPr lang="es-GT" sz="3000" b="1" dirty="0" smtClean="0"/>
              <a:t> (Esdras 7:8)</a:t>
            </a:r>
          </a:p>
          <a:p>
            <a:r>
              <a:rPr lang="es-GT" sz="3000" b="1" dirty="0" smtClean="0"/>
              <a:t>O sea, es el año 457 AC.</a:t>
            </a:r>
          </a:p>
          <a:p>
            <a:r>
              <a:rPr lang="es-GT" sz="3000" b="1" dirty="0" smtClean="0"/>
              <a:t>Este es el punto de partida de nuestra profecía.</a:t>
            </a:r>
            <a:endParaRPr lang="es-GT" sz="3000" b="1" dirty="0"/>
          </a:p>
        </p:txBody>
      </p:sp>
      <p:pic>
        <p:nvPicPr>
          <p:cNvPr id="12290" name="Picture 2" descr="http://www.sb7day.org/images/storacle/lessons/Lesson16Sup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9144002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i="1" dirty="0" smtClean="0"/>
              <a:t>b. La duración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429000" cy="4876800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Estas semanas son proféticas</a:t>
            </a:r>
          </a:p>
          <a:p>
            <a:r>
              <a:rPr lang="es-GT" b="1" dirty="0" smtClean="0"/>
              <a:t>Por lo tanto, un día corresponde a un año (Leer Num.14: 34; </a:t>
            </a:r>
            <a:r>
              <a:rPr lang="es-GT" b="1" dirty="0" err="1" smtClean="0"/>
              <a:t>Eze</a:t>
            </a:r>
            <a:r>
              <a:rPr lang="es-GT" b="1" dirty="0" smtClean="0"/>
              <a:t>. 4: 5)</a:t>
            </a:r>
          </a:p>
          <a:p>
            <a:r>
              <a:rPr lang="es-GT" b="1" dirty="0" smtClean="0"/>
              <a:t>El principio de interpretación día-año es el principio más antiguo y el más sólido en el entendimiento</a:t>
            </a:r>
          </a:p>
        </p:txBody>
      </p:sp>
      <p:pic>
        <p:nvPicPr>
          <p:cNvPr id="1026" name="Picture 2" descr="C:\Users\rudy mendez\Pictures\IMÁGENES BIBLIA\imágenes bíblicas\imágenes bíblicas 0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4796" y="2357430"/>
            <a:ext cx="4539204" cy="340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38574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214423"/>
            <a:ext cx="3929090" cy="5643577"/>
          </a:xfrm>
        </p:spPr>
        <p:txBody>
          <a:bodyPr>
            <a:normAutofit/>
          </a:bodyPr>
          <a:lstStyle/>
          <a:p>
            <a:r>
              <a:rPr lang="es-GT" sz="2900" b="1" dirty="0" smtClean="0"/>
              <a:t>Notemos que la venida del Mesías ha de suceder después de las 62 semanas que se suman a las 7 semanas (v. 25)</a:t>
            </a:r>
          </a:p>
          <a:p>
            <a:r>
              <a:rPr lang="es-GT" sz="2900" b="1" dirty="0" smtClean="0"/>
              <a:t>No existe pausa entre las 7 semanas y las 62 semanas; constituyen una suma indivisible: 69 semanas.</a:t>
            </a:r>
          </a:p>
          <a:p>
            <a:endParaRPr lang="es-GT" dirty="0"/>
          </a:p>
        </p:txBody>
      </p:sp>
      <p:pic>
        <p:nvPicPr>
          <p:cNvPr id="1026" name="Picture 2" descr="E:\PROPHECY\ANCIAN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457122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010400" cy="857256"/>
          </a:xfrm>
        </p:spPr>
        <p:txBody>
          <a:bodyPr/>
          <a:lstStyle/>
          <a:p>
            <a:r>
              <a:rPr lang="es-GT" b="1" i="1" dirty="0" smtClean="0"/>
              <a:t>c. El fin de la profecía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500175"/>
            <a:ext cx="4214842" cy="5143536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La venida del Mesías, es esperada en 69 semanas de años, es decir 483 años (69x7)</a:t>
            </a:r>
          </a:p>
          <a:p>
            <a:r>
              <a:rPr lang="es-GT" b="1" dirty="0" smtClean="0"/>
              <a:t>Partiendo del 457 AC., llegamos al año 27 DC.</a:t>
            </a:r>
          </a:p>
          <a:p>
            <a:r>
              <a:rPr lang="es-GT" b="1" dirty="0" smtClean="0"/>
              <a:t>La aparición de Cristo debía ser en este año</a:t>
            </a:r>
          </a:p>
          <a:p>
            <a:r>
              <a:rPr lang="es-GT" b="1" dirty="0" smtClean="0"/>
              <a:t>Es precisamente el año en que Jesús es bautizado y UNGIDO por el Espíritu (Luc.3: 21, 22)</a:t>
            </a:r>
            <a:endParaRPr lang="es-GT" b="1" dirty="0"/>
          </a:p>
        </p:txBody>
      </p:sp>
      <p:pic>
        <p:nvPicPr>
          <p:cNvPr id="3074" name="Picture 2" descr="E:\JESUS\Jesus baptism Holy Spir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14942" y="1643050"/>
            <a:ext cx="3401635" cy="4848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38574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4414" y="1142984"/>
            <a:ext cx="3571900" cy="5357850"/>
          </a:xfrm>
        </p:spPr>
        <p:txBody>
          <a:bodyPr>
            <a:normAutofit lnSpcReduction="10000"/>
          </a:bodyPr>
          <a:lstStyle/>
          <a:p>
            <a:r>
              <a:rPr lang="es-GT" sz="3200" b="1" dirty="0" smtClean="0"/>
              <a:t>Babilonia acaba de caer el año anterior en las manos de los Medos y Persas</a:t>
            </a:r>
          </a:p>
          <a:p>
            <a:r>
              <a:rPr lang="es-GT" sz="3200" b="1" dirty="0" smtClean="0"/>
              <a:t>Es el 1er., año del reinado de Ciro,</a:t>
            </a:r>
          </a:p>
          <a:p>
            <a:r>
              <a:rPr lang="es-GT" sz="3200" b="1" dirty="0" smtClean="0"/>
              <a:t>su corregente en Babilonia es Darío.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450056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45058" name="Picture 2" descr="http://farm2.static.flickr.com/1200/1242790156_c6f2cc3236.jpg?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366219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9999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428737"/>
            <a:ext cx="4071966" cy="4867728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Lucas fecha el evento en el año 15 del reinado de Tiberio César(Luc.3:1)</a:t>
            </a:r>
          </a:p>
          <a:p>
            <a:r>
              <a:rPr lang="es-GT" sz="3000" b="1" dirty="0" smtClean="0"/>
              <a:t>Jesús inauguró su ministerio  como Mesías al leer públicamente el texto de Isaías (Luc.4: 18, 19)</a:t>
            </a:r>
            <a:endParaRPr lang="es-GT" sz="3000" b="1" dirty="0"/>
          </a:p>
        </p:txBody>
      </p:sp>
      <p:pic>
        <p:nvPicPr>
          <p:cNvPr id="2050" name="Picture 2" descr="E:\JESUS\0608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714776" cy="4887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770501"/>
            <a:ext cx="4217224" cy="4801771"/>
          </a:xfrm>
        </p:spPr>
        <p:txBody>
          <a:bodyPr>
            <a:normAutofit/>
          </a:bodyPr>
          <a:lstStyle/>
          <a:p>
            <a:r>
              <a:rPr lang="es-GT" dirty="0" smtClean="0"/>
              <a:t>Al mencionar el jubileo, Jesús se sitúa directamente en la perspectiva de la profecía de las 70 semanas</a:t>
            </a:r>
          </a:p>
          <a:p>
            <a:r>
              <a:rPr lang="es-GT" dirty="0" smtClean="0"/>
              <a:t>De modo que Jesús se define a sí mismo como el cumplimiento de la profecía (Luc.4: 21)</a:t>
            </a:r>
            <a:endParaRPr lang="es-GT" dirty="0"/>
          </a:p>
        </p:txBody>
      </p:sp>
      <p:pic>
        <p:nvPicPr>
          <p:cNvPr id="1026" name="Picture 2" descr="E:\JESUS\0608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502800"/>
            <a:ext cx="3593796" cy="479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357298"/>
            <a:ext cx="4143404" cy="4939167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El texto de la profecía llega a predecir hasta la muerte del Mesías</a:t>
            </a:r>
          </a:p>
          <a:p>
            <a:r>
              <a:rPr lang="es-GT" sz="3000" b="1" dirty="0" smtClean="0"/>
              <a:t>“Después de las 62 semanas el Mesías será CORTADO…en el medio de la semana hará cesar el sacrificio y ofrenda”(Dan.9: 26, 27)</a:t>
            </a:r>
            <a:endParaRPr lang="es-GT" sz="3000" b="1" dirty="0"/>
          </a:p>
        </p:txBody>
      </p:sp>
      <p:pic>
        <p:nvPicPr>
          <p:cNvPr id="9217" name="Picture 1" descr="C:\Users\rudy mendez\Documents\FIGURAS\DANIEL\0611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14942" y="1643050"/>
            <a:ext cx="3471850" cy="4630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428736"/>
            <a:ext cx="3786190" cy="5429264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El texto al decir “cortar”  quiere decir que el Mesías sería condenado a muerte; y que esto sería de una forma brutal y definitiva.</a:t>
            </a:r>
          </a:p>
          <a:p>
            <a:r>
              <a:rPr lang="es-GT" b="1" dirty="0" smtClean="0"/>
              <a:t>El término hebreo (</a:t>
            </a:r>
            <a:r>
              <a:rPr lang="es-GT" b="1" dirty="0" err="1" smtClean="0"/>
              <a:t>krt</a:t>
            </a:r>
            <a:r>
              <a:rPr lang="es-GT" b="1" dirty="0" smtClean="0"/>
              <a:t>) también tiene la connotación de PACTO y del necesario sacrificio del cordero(Gen.15:10; </a:t>
            </a:r>
            <a:r>
              <a:rPr lang="es-GT" b="1" dirty="0" err="1" smtClean="0"/>
              <a:t>Jer.</a:t>
            </a:r>
            <a:r>
              <a:rPr lang="es-GT" b="1" dirty="0" smtClean="0"/>
              <a:t> 34: 18)</a:t>
            </a:r>
            <a:endParaRPr lang="es-GT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45005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10242" name="Picture 2" descr="http://www.thisischurch.com/images/crucifixion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5" y="1571612"/>
            <a:ext cx="363121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43050"/>
            <a:ext cx="3429000" cy="4376750"/>
          </a:xfrm>
        </p:spPr>
        <p:txBody>
          <a:bodyPr/>
          <a:lstStyle/>
          <a:p>
            <a:r>
              <a:rPr lang="es-GT" b="1" dirty="0" smtClean="0"/>
              <a:t>La profecía, de este modo, identifica al Mesías con el sacrificio del pacto</a:t>
            </a:r>
          </a:p>
          <a:p>
            <a:r>
              <a:rPr lang="es-GT" b="1" dirty="0" smtClean="0"/>
              <a:t>Al igual que el cordero, su muerte posibilitó un pacto y aseguró el perdón divino</a:t>
            </a:r>
          </a:p>
          <a:p>
            <a:endParaRPr lang="es-GT" b="1" dirty="0"/>
          </a:p>
        </p:txBody>
      </p:sp>
      <p:pic>
        <p:nvPicPr>
          <p:cNvPr id="7169" name="Picture 1" descr="E:\SANCTUARY\E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928802"/>
            <a:ext cx="4487862" cy="3618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52862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71612"/>
            <a:ext cx="3429000" cy="4929222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La muerte del Mesías debería ocasionar la anulación de los sacrificios (v.27)</a:t>
            </a:r>
          </a:p>
          <a:p>
            <a:r>
              <a:rPr lang="es-GT" b="1" dirty="0" smtClean="0"/>
              <a:t>Y esto sería “en el medio de la semana”, o sea, tres años y medio después de año 27 DC.</a:t>
            </a:r>
          </a:p>
          <a:p>
            <a:r>
              <a:rPr lang="es-GT" b="1" dirty="0" smtClean="0"/>
              <a:t>Llegamos al año 31 DC, el año de la crucifixión</a:t>
            </a:r>
          </a:p>
          <a:p>
            <a:pPr>
              <a:buNone/>
            </a:pPr>
            <a:endParaRPr lang="es-GT" dirty="0"/>
          </a:p>
        </p:txBody>
      </p:sp>
      <p:pic>
        <p:nvPicPr>
          <p:cNvPr id="6145" name="Picture 1" descr="E:\SANCTUARY\06072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b7day.org/images/storacle/lessons/Lesson16Sup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83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428736"/>
            <a:ext cx="3429000" cy="4857784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Sí, el TIEMPO y el SIGNIFICADO de la muerte de Jesús de Nazaret, concuerdan perfectamente con la profecía</a:t>
            </a:r>
            <a:endParaRPr lang="es-GT" sz="3200" b="1" dirty="0"/>
          </a:p>
        </p:txBody>
      </p:sp>
      <p:pic>
        <p:nvPicPr>
          <p:cNvPr id="5121" name="Picture 1" descr="E:\JESUS\0801139x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17143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357298"/>
            <a:ext cx="3714776" cy="5143535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El profeta Isaías había valorado a Ciro como un mesías y salvador de Israel (Isa. 44: 28-45:4)</a:t>
            </a:r>
          </a:p>
          <a:p>
            <a:r>
              <a:rPr lang="es-GT" b="1" dirty="0" smtClean="0"/>
              <a:t>Ahora Daniel  está viendo con sus propios ojos el cumplimiento de la profecía</a:t>
            </a:r>
          </a:p>
          <a:p>
            <a:r>
              <a:rPr lang="es-GT" b="1" dirty="0" smtClean="0"/>
              <a:t>Comienza a entender y quiere saber más</a:t>
            </a:r>
            <a:endParaRPr lang="es-GT" b="1" dirty="0"/>
          </a:p>
        </p:txBody>
      </p:sp>
      <p:pic>
        <p:nvPicPr>
          <p:cNvPr id="5122" name="Picture 2" descr="E:\PRAYER-PAIN\0610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285860"/>
            <a:ext cx="3593796" cy="501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00174"/>
            <a:ext cx="3429000" cy="4929222"/>
          </a:xfrm>
        </p:spPr>
        <p:txBody>
          <a:bodyPr>
            <a:normAutofit fontScale="92500"/>
          </a:bodyPr>
          <a:lstStyle/>
          <a:p>
            <a:r>
              <a:rPr lang="es-GT" sz="3000" b="1" dirty="0" smtClean="0"/>
              <a:t>Daniel entendía que los 70 años del exilio de los judíos  estaban por concluir</a:t>
            </a:r>
          </a:p>
          <a:p>
            <a:r>
              <a:rPr lang="es-GT" sz="3000" b="1" dirty="0" smtClean="0"/>
              <a:t>¿Pero qué tenía que ver esto con la profecía que no logró entender, la de los 2300 días/años?</a:t>
            </a:r>
            <a:endParaRPr lang="es-GT" sz="3000" b="1" dirty="0"/>
          </a:p>
        </p:txBody>
      </p:sp>
      <p:pic>
        <p:nvPicPr>
          <p:cNvPr id="4098" name="Picture 2" descr="E:\PRAYER-PAIN\0610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357298"/>
            <a:ext cx="3593796" cy="503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52862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357298"/>
            <a:ext cx="3857652" cy="5214973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El exilio no excedería los 70 años según Jer.29: 10-12; Jer.25:11,12</a:t>
            </a:r>
          </a:p>
          <a:p>
            <a:r>
              <a:rPr lang="es-GT" b="1" dirty="0" smtClean="0"/>
              <a:t>Los 70 años comenzaron en el 605 AC, con la destrucción de Jerusalén(Dan.1)</a:t>
            </a:r>
          </a:p>
          <a:p>
            <a:r>
              <a:rPr lang="es-GT" b="1" dirty="0" smtClean="0"/>
              <a:t>Habían pasado ya 68 años y no sucede nada todavía</a:t>
            </a:r>
            <a:endParaRPr lang="es-GT" b="1" dirty="0"/>
          </a:p>
        </p:txBody>
      </p:sp>
      <p:pic>
        <p:nvPicPr>
          <p:cNvPr id="3074" name="Picture 2" descr="E:\PRAYER-PAIN\0610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514391" cy="5044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242870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142984"/>
            <a:ext cx="3429000" cy="5143536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El pueblo todavía está en el exilio y Jerusalén en ruinas</a:t>
            </a:r>
          </a:p>
          <a:p>
            <a:r>
              <a:rPr lang="es-GT" sz="3200" b="1" dirty="0" smtClean="0"/>
              <a:t>Es por eso que Daniel se arroja  a los pies de Dios en oración</a:t>
            </a:r>
            <a:endParaRPr lang="es-GT" sz="3200" b="1" dirty="0"/>
          </a:p>
        </p:txBody>
      </p:sp>
      <p:pic>
        <p:nvPicPr>
          <p:cNvPr id="40961" name="Picture 1" descr="C:\Users\rudy mendez\Documents\FIGURAS\DANIEL\0603205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89" y="1142984"/>
            <a:ext cx="358863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1285884"/>
          </a:xfrm>
        </p:spPr>
        <p:txBody>
          <a:bodyPr/>
          <a:lstStyle/>
          <a:p>
            <a:pPr algn="ctr"/>
            <a:r>
              <a:rPr lang="es-GT" b="1" i="1" dirty="0" smtClean="0"/>
              <a:t>Una oración impaciente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643051"/>
            <a:ext cx="3571900" cy="5214950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El profeta pronuncia su oración con gran angustia </a:t>
            </a:r>
          </a:p>
          <a:p>
            <a:r>
              <a:rPr lang="es-GT" b="1" dirty="0" smtClean="0"/>
              <a:t>El “ayuno, cilicio y ceniza”(v.3), son tres símbolos de muerte</a:t>
            </a:r>
          </a:p>
          <a:p>
            <a:r>
              <a:rPr lang="es-GT" b="1" dirty="0" smtClean="0"/>
              <a:t>Al igual que los muertos: no </a:t>
            </a:r>
            <a:r>
              <a:rPr lang="es-GT" b="1" dirty="0" smtClean="0"/>
              <a:t>comía. </a:t>
            </a:r>
            <a:r>
              <a:rPr lang="es-GT" b="1" dirty="0" smtClean="0"/>
              <a:t>L</a:t>
            </a:r>
            <a:r>
              <a:rPr lang="es-GT" b="1" dirty="0" smtClean="0"/>
              <a:t>a </a:t>
            </a:r>
            <a:r>
              <a:rPr lang="es-GT" b="1" dirty="0" smtClean="0"/>
              <a:t>ropa eran  una prenda áspera de lana de cordero o de pelo de </a:t>
            </a:r>
            <a:r>
              <a:rPr lang="es-GT" b="1" dirty="0" smtClean="0"/>
              <a:t>camello. </a:t>
            </a:r>
            <a:r>
              <a:rPr lang="es-GT" b="1" dirty="0" smtClean="0"/>
              <a:t>S</a:t>
            </a:r>
            <a:r>
              <a:rPr lang="es-GT" b="1" dirty="0" smtClean="0"/>
              <a:t>e cubría </a:t>
            </a:r>
            <a:r>
              <a:rPr lang="es-GT" b="1" dirty="0" smtClean="0"/>
              <a:t>de ceniza</a:t>
            </a:r>
            <a:endParaRPr lang="es-GT" b="1" dirty="0"/>
          </a:p>
        </p:txBody>
      </p:sp>
      <p:pic>
        <p:nvPicPr>
          <p:cNvPr id="1026" name="Picture 2" descr="E:\PRAYER-PAIN\0604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0" y="2214554"/>
            <a:ext cx="419101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CC"/>
      </a:accent1>
      <a:accent2>
        <a:srgbClr val="FFCCCC"/>
      </a:accent2>
      <a:accent3>
        <a:srgbClr val="ADB8FF"/>
      </a:accent3>
      <a:accent4>
        <a:srgbClr val="DADADA"/>
      </a:accent4>
      <a:accent5>
        <a:srgbClr val="FFFFE2"/>
      </a:accent5>
      <a:accent6>
        <a:srgbClr val="E7B9B9"/>
      </a:accent6>
      <a:hlink>
        <a:srgbClr val="FF0066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PF17</Template>
  <TotalTime>397</TotalTime>
  <Words>1727</Words>
  <Application>Microsoft Office PowerPoint</Application>
  <PresentationFormat>Presentación en pantalla (4:3)</PresentationFormat>
  <Paragraphs>128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Default Design</vt:lpstr>
      <vt:lpstr>SECRETOS DE DANIEL Tema 9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Una oración impaciente</vt:lpstr>
      <vt:lpstr>Diapositiva 10</vt:lpstr>
      <vt:lpstr>Diapositiva 11</vt:lpstr>
      <vt:lpstr>Diapositiva 12</vt:lpstr>
      <vt:lpstr>Diapositiva 13</vt:lpstr>
      <vt:lpstr>Diapositiva 14</vt:lpstr>
      <vt:lpstr>La respuesta</vt:lpstr>
      <vt:lpstr>Diapositiva 16</vt:lpstr>
      <vt:lpstr>Diapositiva 17</vt:lpstr>
      <vt:lpstr>Diapositiva 18</vt:lpstr>
      <vt:lpstr>El mesías de los 70 años</vt:lpstr>
      <vt:lpstr>EL MESIAS DEL JUBILEO</vt:lpstr>
      <vt:lpstr>Diapositiva 21</vt:lpstr>
      <vt:lpstr>Diapositiva 22</vt:lpstr>
      <vt:lpstr>Relación con los 2300 días</vt:lpstr>
      <vt:lpstr>Diapositiva 24</vt:lpstr>
      <vt:lpstr>Diapositiva 25</vt:lpstr>
      <vt:lpstr>Diapositiva 26</vt:lpstr>
      <vt:lpstr>Diapositiva 27</vt:lpstr>
      <vt:lpstr>Diapositiva 28</vt:lpstr>
      <vt:lpstr>La “orden”</vt:lpstr>
      <vt:lpstr>a. El comienzo</vt:lpstr>
      <vt:lpstr>Diapositiva 31</vt:lpstr>
      <vt:lpstr>Los 3 decretos:</vt:lpstr>
      <vt:lpstr>Los 3 decretos</vt:lpstr>
      <vt:lpstr>Los 3 decretos</vt:lpstr>
      <vt:lpstr>Diapositiva 35</vt:lpstr>
      <vt:lpstr>Diapositiva 36</vt:lpstr>
      <vt:lpstr>b. La duración</vt:lpstr>
      <vt:lpstr>Diapositiva 38</vt:lpstr>
      <vt:lpstr>c. El fin de la profecía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SECRETOS DE DANIEL Tema 9</dc:title>
  <dc:creator>rudy mendez</dc:creator>
  <cp:lastModifiedBy>rudy mendez</cp:lastModifiedBy>
  <cp:revision>19</cp:revision>
  <dcterms:created xsi:type="dcterms:W3CDTF">2008-05-12T22:09:26Z</dcterms:created>
  <dcterms:modified xsi:type="dcterms:W3CDTF">2009-01-21T02:39:06Z</dcterms:modified>
</cp:coreProperties>
</file>