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6" autoAdjust="0"/>
    <p:restoredTop sz="86462" autoAdjust="0"/>
  </p:normalViewPr>
  <p:slideViewPr>
    <p:cSldViewPr>
      <p:cViewPr varScale="1">
        <p:scale>
          <a:sx n="67" d="100"/>
          <a:sy n="67" d="100"/>
        </p:scale>
        <p:origin x="-2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189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F42F780-BA2D-4AC0-8077-30E25E7973EC}" type="datetimeFigureOut">
              <a:rPr lang="es-GT" smtClean="0"/>
              <a:pPr/>
              <a:t>22/01/2009</a:t>
            </a:fld>
            <a:endParaRPr lang="es-G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5872EA0-DC80-4B2F-B578-7A7C9AE10716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2F780-BA2D-4AC0-8077-30E25E7973EC}" type="datetimeFigureOut">
              <a:rPr lang="es-GT" smtClean="0"/>
              <a:pPr/>
              <a:t>22/01/2009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72EA0-DC80-4B2F-B578-7A7C9AE10716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24600" y="1066800"/>
            <a:ext cx="1752600" cy="4800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66800" y="1066800"/>
            <a:ext cx="5105400" cy="4800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2F780-BA2D-4AC0-8077-30E25E7973EC}" type="datetimeFigureOut">
              <a:rPr lang="es-GT" smtClean="0"/>
              <a:pPr/>
              <a:t>22/01/2009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72EA0-DC80-4B2F-B578-7A7C9AE10716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2F780-BA2D-4AC0-8077-30E25E7973EC}" type="datetimeFigureOut">
              <a:rPr lang="es-GT" smtClean="0"/>
              <a:pPr/>
              <a:t>22/01/2009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72EA0-DC80-4B2F-B578-7A7C9AE10716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2F780-BA2D-4AC0-8077-30E25E7973EC}" type="datetimeFigureOut">
              <a:rPr lang="es-GT" smtClean="0"/>
              <a:pPr/>
              <a:t>22/01/2009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72EA0-DC80-4B2F-B578-7A7C9AE10716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2514600"/>
            <a:ext cx="3429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429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2F780-BA2D-4AC0-8077-30E25E7973EC}" type="datetimeFigureOut">
              <a:rPr lang="es-GT" smtClean="0"/>
              <a:pPr/>
              <a:t>22/01/2009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72EA0-DC80-4B2F-B578-7A7C9AE10716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2F780-BA2D-4AC0-8077-30E25E7973EC}" type="datetimeFigureOut">
              <a:rPr lang="es-GT" smtClean="0"/>
              <a:pPr/>
              <a:t>22/01/2009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72EA0-DC80-4B2F-B578-7A7C9AE10716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2F780-BA2D-4AC0-8077-30E25E7973EC}" type="datetimeFigureOut">
              <a:rPr lang="es-GT" smtClean="0"/>
              <a:pPr/>
              <a:t>22/01/2009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72EA0-DC80-4B2F-B578-7A7C9AE10716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2F780-BA2D-4AC0-8077-30E25E7973EC}" type="datetimeFigureOut">
              <a:rPr lang="es-GT" smtClean="0"/>
              <a:pPr/>
              <a:t>22/01/2009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72EA0-DC80-4B2F-B578-7A7C9AE10716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2F780-BA2D-4AC0-8077-30E25E7973EC}" type="datetimeFigureOut">
              <a:rPr lang="es-GT" smtClean="0"/>
              <a:pPr/>
              <a:t>22/01/2009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72EA0-DC80-4B2F-B578-7A7C9AE10716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2F780-BA2D-4AC0-8077-30E25E7973EC}" type="datetimeFigureOut">
              <a:rPr lang="es-GT" smtClean="0"/>
              <a:pPr/>
              <a:t>22/01/2009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72EA0-DC80-4B2F-B578-7A7C9AE10716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066800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514600"/>
            <a:ext cx="701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F42F780-BA2D-4AC0-8077-30E25E7973EC}" type="datetimeFigureOut">
              <a:rPr lang="es-GT" smtClean="0"/>
              <a:pPr/>
              <a:t>22/01/2009</a:t>
            </a:fld>
            <a:endParaRPr lang="es-G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G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5872EA0-DC80-4B2F-B578-7A7C9AE10716}" type="slidenum">
              <a:rPr lang="es-GT" smtClean="0"/>
              <a:pPr/>
              <a:t>‹Nº›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720" y="1714488"/>
            <a:ext cx="8643998" cy="1485912"/>
          </a:xfrm>
        </p:spPr>
        <p:txBody>
          <a:bodyPr>
            <a:noAutofit/>
          </a:bodyPr>
          <a:lstStyle/>
          <a:p>
            <a:pPr algn="ctr"/>
            <a:r>
              <a:rPr lang="es-GT" sz="6000" b="1" i="1" dirty="0" smtClean="0">
                <a:solidFill>
                  <a:schemeClr val="tx2">
                    <a:lumMod val="50000"/>
                  </a:schemeClr>
                </a:solidFill>
                <a:latin typeface="Batik Regular" pitchFamily="2" charset="0"/>
              </a:rPr>
              <a:t>SECRETOS DE DANIEL</a:t>
            </a:r>
            <a:br>
              <a:rPr lang="es-GT" sz="6000" b="1" i="1" dirty="0" smtClean="0">
                <a:solidFill>
                  <a:schemeClr val="tx2">
                    <a:lumMod val="50000"/>
                  </a:schemeClr>
                </a:solidFill>
                <a:latin typeface="Batik Regular" pitchFamily="2" charset="0"/>
              </a:rPr>
            </a:br>
            <a:r>
              <a:rPr lang="es-GT" b="1" i="1" dirty="0" smtClean="0">
                <a:solidFill>
                  <a:schemeClr val="tx2">
                    <a:lumMod val="50000"/>
                  </a:schemeClr>
                </a:solidFill>
                <a:latin typeface="Batik Regular" pitchFamily="2" charset="0"/>
              </a:rPr>
              <a:t>Tema 10</a:t>
            </a:r>
            <a:endParaRPr lang="es-GT" sz="6000" b="1" i="1" dirty="0">
              <a:solidFill>
                <a:schemeClr val="tx2">
                  <a:lumMod val="50000"/>
                </a:schemeClr>
              </a:solidFill>
              <a:latin typeface="Batik Regular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85786" y="3929066"/>
            <a:ext cx="8001056" cy="135732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algn="ctr"/>
            <a:r>
              <a:rPr lang="es-GT" sz="3600" b="1" i="1" dirty="0" smtClean="0">
                <a:solidFill>
                  <a:schemeClr val="bg1"/>
                </a:solidFill>
                <a:latin typeface="Arnprior" pitchFamily="2" charset="0"/>
              </a:rPr>
              <a:t>“</a:t>
            </a:r>
            <a:r>
              <a:rPr lang="es-GT" sz="5400" b="1" i="1" dirty="0" smtClean="0">
                <a:solidFill>
                  <a:schemeClr val="bg1"/>
                </a:solidFill>
                <a:latin typeface="Blue Highway Linocut" pitchFamily="2" charset="0"/>
              </a:rPr>
              <a:t>EL SACERDOTE </a:t>
            </a:r>
          </a:p>
          <a:p>
            <a:pPr algn="ctr"/>
            <a:r>
              <a:rPr lang="es-GT" sz="5400" b="1" i="1" dirty="0" smtClean="0">
                <a:solidFill>
                  <a:schemeClr val="bg1"/>
                </a:solidFill>
                <a:latin typeface="Blue Highway Linocut" pitchFamily="2" charset="0"/>
              </a:rPr>
              <a:t>CON OJOS DE FUEGO”</a:t>
            </a:r>
            <a:endParaRPr lang="es-GT" sz="5400" b="1" i="1" dirty="0">
              <a:solidFill>
                <a:schemeClr val="bg1"/>
              </a:solidFill>
              <a:latin typeface="Blue Highway Linocu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V="1">
            <a:off x="1066800" y="857232"/>
            <a:ext cx="7010400" cy="209568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14348" y="1357298"/>
            <a:ext cx="3781452" cy="4510102"/>
          </a:xfrm>
        </p:spPr>
        <p:txBody>
          <a:bodyPr>
            <a:normAutofit/>
          </a:bodyPr>
          <a:lstStyle/>
          <a:p>
            <a:r>
              <a:rPr lang="es-GT" sz="3200" b="1" dirty="0" smtClean="0"/>
              <a:t>Primero,  desesperación</a:t>
            </a:r>
          </a:p>
          <a:p>
            <a:r>
              <a:rPr lang="es-GT" sz="3200" b="1" dirty="0" smtClean="0"/>
              <a:t>Segundo,  un gesto de contrición</a:t>
            </a:r>
          </a:p>
          <a:p>
            <a:r>
              <a:rPr lang="es-GT" sz="3200" b="1" dirty="0" smtClean="0"/>
              <a:t>Tercero, aparecimiento del ángel Gabriel para explicar</a:t>
            </a:r>
            <a:endParaRPr lang="es-GT" sz="3200" b="1" dirty="0"/>
          </a:p>
        </p:txBody>
      </p:sp>
      <p:pic>
        <p:nvPicPr>
          <p:cNvPr id="5" name="Picture 2" descr="C:\Users\rudy mendez\Documents\FIGURAS\DANIEL\0603205 - Cop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071546"/>
            <a:ext cx="3593796" cy="479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0"/>
            <a:ext cx="7010400" cy="1142984"/>
          </a:xfrm>
        </p:spPr>
        <p:txBody>
          <a:bodyPr/>
          <a:lstStyle/>
          <a:p>
            <a:r>
              <a:rPr lang="es-GT" dirty="0" smtClean="0"/>
              <a:t>Ayuno en pascua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0034" y="1142984"/>
            <a:ext cx="3995766" cy="4724416"/>
          </a:xfrm>
        </p:spPr>
        <p:txBody>
          <a:bodyPr>
            <a:normAutofit lnSpcReduction="10000"/>
          </a:bodyPr>
          <a:lstStyle/>
          <a:p>
            <a:r>
              <a:rPr lang="es-GT" sz="3000" b="1" dirty="0" smtClean="0"/>
              <a:t>Daniel ayuna durante tres semanas (v.2)</a:t>
            </a:r>
          </a:p>
          <a:p>
            <a:r>
              <a:rPr lang="es-GT" sz="3000" b="1" dirty="0" smtClean="0"/>
              <a:t>La tradición bíblica generalmente requería solo tres días para el acto de arrepentimiento (Exo.19: 10-15; Esther 4:16)</a:t>
            </a:r>
            <a:endParaRPr lang="es-GT" sz="3000" b="1" dirty="0"/>
          </a:p>
        </p:txBody>
      </p:sp>
      <p:pic>
        <p:nvPicPr>
          <p:cNvPr id="7" name="Picture 2" descr="C:\Users\rudy mendez\Documents\FIGURAS\DANIEL\0603205 - Cop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071546"/>
            <a:ext cx="3643338" cy="4859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V="1">
            <a:off x="1066800" y="928670"/>
            <a:ext cx="7010400" cy="138130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85720" y="1071546"/>
            <a:ext cx="4143404" cy="4795854"/>
          </a:xfrm>
        </p:spPr>
        <p:txBody>
          <a:bodyPr>
            <a:noAutofit/>
          </a:bodyPr>
          <a:lstStyle/>
          <a:p>
            <a:r>
              <a:rPr lang="es-GT" b="1" dirty="0" smtClean="0"/>
              <a:t>Tal era la intensidad de su oración que Daniel la multiplica por siete</a:t>
            </a:r>
          </a:p>
          <a:p>
            <a:r>
              <a:rPr lang="es-GT" b="1" dirty="0" smtClean="0"/>
              <a:t>La oración y el ayuno de Daniel ocurren en el primer mes del año (mes de Nisán)</a:t>
            </a:r>
          </a:p>
          <a:p>
            <a:r>
              <a:rPr lang="es-GT" b="1" dirty="0" smtClean="0"/>
              <a:t>Es decir, durante el tiempo de la Pascua y de los panes sin levadura</a:t>
            </a:r>
            <a:endParaRPr lang="es-GT" b="1" dirty="0"/>
          </a:p>
        </p:txBody>
      </p:sp>
      <p:pic>
        <p:nvPicPr>
          <p:cNvPr id="15362" name="Picture 2" descr="E:\PRAYER-PAIN\06040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71612"/>
            <a:ext cx="4348703" cy="3761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V="1">
            <a:off x="1066800" y="857232"/>
            <a:ext cx="7010400" cy="209568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14282" y="928670"/>
            <a:ext cx="4288662" cy="5929331"/>
          </a:xfrm>
        </p:spPr>
        <p:txBody>
          <a:bodyPr>
            <a:normAutofit/>
          </a:bodyPr>
          <a:lstStyle/>
          <a:p>
            <a:r>
              <a:rPr lang="es-GT" sz="2700" b="1" dirty="0" smtClean="0"/>
              <a:t>El ayuno es tan intenso por la gravedad del problema que no come de la pascua</a:t>
            </a:r>
          </a:p>
          <a:p>
            <a:r>
              <a:rPr lang="es-GT" sz="2700" b="1" dirty="0" smtClean="0"/>
              <a:t>En las comidas rituales de la  pascua se comía carne y se tomaba vino</a:t>
            </a:r>
          </a:p>
          <a:p>
            <a:r>
              <a:rPr lang="es-GT" sz="2700" b="1" dirty="0" smtClean="0"/>
              <a:t>Daniel recibe una visión el 24 de Nisán (v.4), inmediatamente después de concluida la semana de la pascua(del 14 al 21)</a:t>
            </a:r>
            <a:endParaRPr lang="es-GT" sz="2700" b="1" dirty="0"/>
          </a:p>
        </p:txBody>
      </p:sp>
      <p:pic>
        <p:nvPicPr>
          <p:cNvPr id="7" name="Picture 2" descr="E:\PRAYER-PAIN\06040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1785926"/>
            <a:ext cx="4487862" cy="3761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2976" y="0"/>
            <a:ext cx="7010400" cy="785794"/>
          </a:xfrm>
        </p:spPr>
        <p:txBody>
          <a:bodyPr/>
          <a:lstStyle/>
          <a:p>
            <a:r>
              <a:rPr lang="es-GT" b="1" dirty="0" smtClean="0"/>
              <a:t>La visión</a:t>
            </a:r>
            <a:endParaRPr lang="es-GT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0034" y="1071546"/>
            <a:ext cx="3995766" cy="4795854"/>
          </a:xfrm>
        </p:spPr>
        <p:txBody>
          <a:bodyPr>
            <a:normAutofit/>
          </a:bodyPr>
          <a:lstStyle/>
          <a:p>
            <a:r>
              <a:rPr lang="es-GT" b="1" dirty="0" smtClean="0"/>
              <a:t>Esta visión nos recuerda la visión de Josué (Jos.5: 10-15)</a:t>
            </a:r>
          </a:p>
          <a:p>
            <a:r>
              <a:rPr lang="es-GT" b="1" dirty="0" smtClean="0"/>
              <a:t>El hombre de la visión de Josué se identifica a sí mismo como el “Príncipe del ejército de Jehová”</a:t>
            </a:r>
          </a:p>
          <a:p>
            <a:r>
              <a:rPr lang="es-GT" b="1" dirty="0" smtClean="0"/>
              <a:t>“</a:t>
            </a:r>
            <a:r>
              <a:rPr lang="es-GT" b="1" dirty="0" err="1" smtClean="0"/>
              <a:t>Sar</a:t>
            </a:r>
            <a:r>
              <a:rPr lang="es-GT" b="1" dirty="0" smtClean="0"/>
              <a:t>” es el término usado para “príncipe”</a:t>
            </a:r>
          </a:p>
          <a:p>
            <a:endParaRPr lang="es-GT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643966" y="1770501"/>
            <a:ext cx="49978" cy="4525963"/>
          </a:xfrm>
        </p:spPr>
        <p:txBody>
          <a:bodyPr>
            <a:normAutofit/>
          </a:bodyPr>
          <a:lstStyle/>
          <a:p>
            <a:endParaRPr lang="es-GT" dirty="0"/>
          </a:p>
        </p:txBody>
      </p:sp>
      <p:pic>
        <p:nvPicPr>
          <p:cNvPr id="5" name="Picture 2" descr="http://www.geocities.com/heartland/flats/7467/princip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1071546"/>
            <a:ext cx="3786215" cy="4867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V="1">
            <a:off x="1066800" y="428605"/>
            <a:ext cx="7010400" cy="638196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85720" y="1000108"/>
            <a:ext cx="4643470" cy="5643601"/>
          </a:xfrm>
        </p:spPr>
        <p:txBody>
          <a:bodyPr>
            <a:normAutofit/>
          </a:bodyPr>
          <a:lstStyle/>
          <a:p>
            <a:r>
              <a:rPr lang="es-GT" sz="3000" b="1" dirty="0" smtClean="0"/>
              <a:t>Ese término se usa en  Dan.8: 11</a:t>
            </a:r>
          </a:p>
          <a:p>
            <a:r>
              <a:rPr lang="es-GT" sz="3000" b="1" dirty="0" smtClean="0"/>
              <a:t>Ese término aparece aquí en </a:t>
            </a:r>
            <a:r>
              <a:rPr lang="es-GT" sz="3000" b="1" dirty="0" err="1" smtClean="0"/>
              <a:t>Dan.</a:t>
            </a:r>
            <a:r>
              <a:rPr lang="es-GT" sz="3000" b="1" dirty="0" smtClean="0"/>
              <a:t> 10: 13 y 21</a:t>
            </a:r>
          </a:p>
          <a:p>
            <a:r>
              <a:rPr lang="es-GT" sz="3000" b="1" dirty="0"/>
              <a:t>E</a:t>
            </a:r>
            <a:r>
              <a:rPr lang="es-GT" sz="3000" b="1" dirty="0" smtClean="0"/>
              <a:t>l “hijo de hombre” de </a:t>
            </a:r>
            <a:r>
              <a:rPr lang="es-GT" sz="3000" b="1" dirty="0" err="1" smtClean="0"/>
              <a:t>Dan.</a:t>
            </a:r>
            <a:r>
              <a:rPr lang="es-GT" sz="3000" b="1" dirty="0" smtClean="0"/>
              <a:t> 7; el sumo sacerdote  celestial de Dan.8, y el príncipe de </a:t>
            </a:r>
            <a:r>
              <a:rPr lang="es-GT" sz="3000" b="1" dirty="0" err="1" smtClean="0"/>
              <a:t>Dan.</a:t>
            </a:r>
            <a:r>
              <a:rPr lang="es-GT" sz="3000" b="1" dirty="0" smtClean="0"/>
              <a:t> 10, es la misma persona.</a:t>
            </a:r>
          </a:p>
        </p:txBody>
      </p:sp>
      <p:pic>
        <p:nvPicPr>
          <p:cNvPr id="13315" name="Picture 3" descr="C:\Users\rudy mendez\Documents\FIGURAS\Jesus\jesus00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962270"/>
            <a:ext cx="3429024" cy="5041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V="1">
            <a:off x="1066800" y="928670"/>
            <a:ext cx="7010400" cy="138130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71472" y="1142984"/>
            <a:ext cx="3924328" cy="4724416"/>
          </a:xfrm>
        </p:spPr>
        <p:txBody>
          <a:bodyPr/>
          <a:lstStyle/>
          <a:p>
            <a:r>
              <a:rPr lang="es-GT" b="1" dirty="0" smtClean="0"/>
              <a:t>Daniel lo ve con su atavío  de lino y cinto de oro(v.5), como la que vestía el sumo sacerdote en el día de la expiación (Lev.16:4, 23)</a:t>
            </a:r>
          </a:p>
          <a:p>
            <a:r>
              <a:rPr lang="es-GT" b="1" dirty="0" smtClean="0"/>
              <a:t>El resto de la descripción es impresionante (v.6)</a:t>
            </a:r>
            <a:endParaRPr lang="es-GT" b="1" dirty="0"/>
          </a:p>
        </p:txBody>
      </p:sp>
      <p:pic>
        <p:nvPicPr>
          <p:cNvPr id="8194" name="Picture 2" descr="C:\Users\rudy mendez\Documents\FIGURAS\Santuario\santu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071546"/>
            <a:ext cx="3746219" cy="4853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V="1">
            <a:off x="1066800" y="714356"/>
            <a:ext cx="7010400" cy="352444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000108"/>
            <a:ext cx="4038600" cy="5296357"/>
          </a:xfrm>
        </p:spPr>
        <p:txBody>
          <a:bodyPr>
            <a:normAutofit/>
          </a:bodyPr>
          <a:lstStyle/>
          <a:p>
            <a:r>
              <a:rPr lang="es-GT" b="1" dirty="0" smtClean="0"/>
              <a:t>Todo su ser parece estar en llamas; su rostro brilla como un relámpago; sus brazos y piernas son de color de bronce bruñido; sus ojos brillan como “antorchas de fuego” y su voz se proyecta “como el estruendo de una multitud”</a:t>
            </a:r>
            <a:endParaRPr lang="es-GT" b="1" dirty="0"/>
          </a:p>
        </p:txBody>
      </p:sp>
      <p:pic>
        <p:nvPicPr>
          <p:cNvPr id="14338" name="Picture 2" descr="E:\PRAYER-PAIN\06031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047704"/>
            <a:ext cx="3665234" cy="4888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107656" cy="4525963"/>
          </a:xfrm>
        </p:spPr>
        <p:txBody>
          <a:bodyPr/>
          <a:lstStyle/>
          <a:p>
            <a:r>
              <a:rPr lang="es-GT" b="1" dirty="0" smtClean="0"/>
              <a:t>Todo está en superlativo en un intento por reflejar los rasgos sobrenaturales y extraordinarios del sumo sacerdote</a:t>
            </a:r>
          </a:p>
          <a:p>
            <a:r>
              <a:rPr lang="es-GT" b="1" dirty="0" smtClean="0"/>
              <a:t>Esta clase de descripción aparece también en Eze.1 y en Apoc.1</a:t>
            </a:r>
            <a:endParaRPr lang="es-GT" b="1" dirty="0"/>
          </a:p>
        </p:txBody>
      </p:sp>
      <p:pic>
        <p:nvPicPr>
          <p:cNvPr id="11266" name="Picture 2" descr="E:\SANCTUARY\06011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928802"/>
            <a:ext cx="4500562" cy="3761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0"/>
            <a:ext cx="7010400" cy="1142984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42910" y="1428736"/>
            <a:ext cx="3852890" cy="4438664"/>
          </a:xfrm>
        </p:spPr>
        <p:txBody>
          <a:bodyPr/>
          <a:lstStyle/>
          <a:p>
            <a:r>
              <a:rPr lang="es-GT" b="1" dirty="0" smtClean="0"/>
              <a:t>El lenguaje utilizado aquí claramente se refiere a JESUCRISTO</a:t>
            </a:r>
          </a:p>
          <a:p>
            <a:r>
              <a:rPr lang="es-GT" b="1" dirty="0" smtClean="0"/>
              <a:t>La reacción de Daniel, al igual que Ezequiel y Juan, es de terror(v.9 y 10)</a:t>
            </a:r>
          </a:p>
          <a:p>
            <a:r>
              <a:rPr lang="es-GT" b="1" dirty="0" smtClean="0"/>
              <a:t>Ni aún Gabriel causa un terror así (9: 21)</a:t>
            </a:r>
            <a:endParaRPr lang="es-GT" b="1" dirty="0"/>
          </a:p>
        </p:txBody>
      </p:sp>
      <p:pic>
        <p:nvPicPr>
          <p:cNvPr id="10243" name="Picture 3" descr="E:\SANCTUARY\06091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1928802"/>
            <a:ext cx="4539204" cy="3618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559482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>
          <a:xfrm>
            <a:off x="285720" y="1142984"/>
            <a:ext cx="4429156" cy="5429289"/>
          </a:xfrm>
        </p:spPr>
        <p:txBody>
          <a:bodyPr>
            <a:noAutofit/>
          </a:bodyPr>
          <a:lstStyle/>
          <a:p>
            <a:r>
              <a:rPr lang="es-GT" sz="3000" b="1" dirty="0" smtClean="0"/>
              <a:t>Daniel 10: 1, contiene la  última referencia del libro a Ciro</a:t>
            </a:r>
          </a:p>
          <a:p>
            <a:r>
              <a:rPr lang="es-GT" sz="3000" b="1" dirty="0" smtClean="0"/>
              <a:t>Ya se lo había mencionado dos veces: En el  1: 21 y en el 6: 28</a:t>
            </a:r>
          </a:p>
          <a:p>
            <a:r>
              <a:rPr lang="es-GT" sz="3000" b="1" dirty="0" smtClean="0"/>
              <a:t>Los últimos 3 capítulos constituyen una unidad literaria y acontecen en el mismo período</a:t>
            </a:r>
            <a:endParaRPr lang="es-GT" sz="3000" b="1" dirty="0"/>
          </a:p>
        </p:txBody>
      </p:sp>
      <p:pic>
        <p:nvPicPr>
          <p:cNvPr id="2050" name="Picture 2" descr="C:\Users\rudy mendez\Documents\FIGURAS\DANIEL\06021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928670"/>
            <a:ext cx="3736672" cy="4983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500042"/>
            <a:ext cx="7010400" cy="285752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071546"/>
            <a:ext cx="3750466" cy="5224919"/>
          </a:xfrm>
        </p:spPr>
        <p:txBody>
          <a:bodyPr>
            <a:normAutofit/>
          </a:bodyPr>
          <a:lstStyle/>
          <a:p>
            <a:r>
              <a:rPr lang="es-GT" b="1" dirty="0" smtClean="0"/>
              <a:t>Abrumado por la extraordinaria visión que los hombres que estaban con él no vieron, Daniel recibe la visita de un ángel familiar: Gabriel</a:t>
            </a:r>
          </a:p>
          <a:p>
            <a:r>
              <a:rPr lang="es-GT" b="1" dirty="0" smtClean="0"/>
              <a:t>Este interviene para fortalecerlo, consolarlo y ayudarlo a entender</a:t>
            </a:r>
            <a:endParaRPr lang="es-GT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 flipH="1">
            <a:off x="8693944" y="1770501"/>
            <a:ext cx="450056" cy="4525963"/>
          </a:xfrm>
        </p:spPr>
        <p:txBody>
          <a:bodyPr>
            <a:normAutofit/>
          </a:bodyPr>
          <a:lstStyle/>
          <a:p>
            <a:endParaRPr lang="es-GT" dirty="0"/>
          </a:p>
        </p:txBody>
      </p:sp>
      <p:pic>
        <p:nvPicPr>
          <p:cNvPr id="2050" name="Picture 2" descr="E:\MEN\06051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466" y="2000240"/>
            <a:ext cx="4762533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0"/>
            <a:ext cx="7010400" cy="1142984"/>
          </a:xfrm>
        </p:spPr>
        <p:txBody>
          <a:bodyPr/>
          <a:lstStyle/>
          <a:p>
            <a:r>
              <a:rPr lang="es-GT" dirty="0" smtClean="0"/>
              <a:t>La visión consoladora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14282" y="928671"/>
            <a:ext cx="3929090" cy="5357850"/>
          </a:xfrm>
        </p:spPr>
        <p:txBody>
          <a:bodyPr>
            <a:normAutofit/>
          </a:bodyPr>
          <a:lstStyle/>
          <a:p>
            <a:r>
              <a:rPr lang="es-GT" sz="3000" b="1" dirty="0" smtClean="0"/>
              <a:t>En el v.9, la visión cambia de vista a sonido</a:t>
            </a:r>
          </a:p>
          <a:p>
            <a:r>
              <a:rPr lang="es-GT" sz="3000" b="1" dirty="0" smtClean="0"/>
              <a:t>Gabriel le da sabiduría y entendimiento</a:t>
            </a:r>
          </a:p>
          <a:p>
            <a:r>
              <a:rPr lang="es-GT" sz="3000" b="1" dirty="0" smtClean="0"/>
              <a:t>Daniel apenas había comenzado su oración cuando ya sus palabras fueron oídas</a:t>
            </a:r>
          </a:p>
          <a:p>
            <a:pPr>
              <a:buNone/>
            </a:pPr>
            <a:endParaRPr lang="es-GT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 flipH="1">
            <a:off x="8693943" y="1770501"/>
            <a:ext cx="45719" cy="4525963"/>
          </a:xfrm>
        </p:spPr>
        <p:txBody>
          <a:bodyPr>
            <a:normAutofit/>
          </a:bodyPr>
          <a:lstStyle/>
          <a:p>
            <a:endParaRPr lang="es-GT" dirty="0"/>
          </a:p>
        </p:txBody>
      </p:sp>
      <p:pic>
        <p:nvPicPr>
          <p:cNvPr id="3074" name="Picture 2" descr="E:\MEN\06051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357298"/>
            <a:ext cx="5143509" cy="4143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V="1">
            <a:off x="1066800" y="714356"/>
            <a:ext cx="7010400" cy="352444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28596" y="1142984"/>
            <a:ext cx="4067204" cy="4724416"/>
          </a:xfrm>
        </p:spPr>
        <p:txBody>
          <a:bodyPr/>
          <a:lstStyle/>
          <a:p>
            <a:r>
              <a:rPr lang="es-GT" b="1" dirty="0" smtClean="0"/>
              <a:t>El Señor escucha la oración incluso antes de ser formulada</a:t>
            </a:r>
          </a:p>
          <a:p>
            <a:r>
              <a:rPr lang="es-GT" b="1" dirty="0" smtClean="0"/>
              <a:t>Durante los 21 días que Daniel pasó ayunando, Gabriel había estado ocupado luchando con el “príncipe del reino de Persia”(v.13)</a:t>
            </a:r>
            <a:endParaRPr lang="es-GT" b="1" dirty="0"/>
          </a:p>
        </p:txBody>
      </p:sp>
      <p:pic>
        <p:nvPicPr>
          <p:cNvPr id="7" name="Picture 3" descr="E:\PRAYER-PAIN\B0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83252" y="1785926"/>
            <a:ext cx="4437452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V="1">
            <a:off x="1066800" y="785794"/>
            <a:ext cx="7010400" cy="281006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0034" y="1357298"/>
            <a:ext cx="3995766" cy="4510102"/>
          </a:xfrm>
        </p:spPr>
        <p:txBody>
          <a:bodyPr/>
          <a:lstStyle/>
          <a:p>
            <a:r>
              <a:rPr lang="es-GT" b="1" dirty="0" smtClean="0"/>
              <a:t>Las obras piadosas de la humanidad no valen nada en sí mismas y por sí mismas, pero Dios desea que afecten el curso de la historia</a:t>
            </a:r>
          </a:p>
          <a:p>
            <a:r>
              <a:rPr lang="es-GT" b="1" dirty="0" smtClean="0"/>
              <a:t>Dios ha elegido necesitar a los seres humanos</a:t>
            </a:r>
            <a:endParaRPr lang="es-GT" b="1" dirty="0"/>
          </a:p>
        </p:txBody>
      </p:sp>
      <p:pic>
        <p:nvPicPr>
          <p:cNvPr id="16387" name="Picture 3" descr="E:\PRAYER-PAIN\B0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643050"/>
            <a:ext cx="4487862" cy="3651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V="1">
            <a:off x="1066800" y="857233"/>
            <a:ext cx="7010400" cy="209568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42910" y="1071546"/>
            <a:ext cx="3852890" cy="4795854"/>
          </a:xfrm>
        </p:spPr>
        <p:txBody>
          <a:bodyPr>
            <a:noAutofit/>
          </a:bodyPr>
          <a:lstStyle/>
          <a:p>
            <a:r>
              <a:rPr lang="es-GT" sz="2900" b="1" dirty="0" smtClean="0"/>
              <a:t>A pesar de la contingencia, la existencia sigue estando en manos divinas</a:t>
            </a:r>
          </a:p>
          <a:p>
            <a:r>
              <a:rPr lang="es-GT" sz="2900" b="1" dirty="0" smtClean="0"/>
              <a:t>Él siempre tendrá la última palabra</a:t>
            </a:r>
          </a:p>
          <a:p>
            <a:r>
              <a:rPr lang="es-GT" sz="2900" b="1" dirty="0" smtClean="0"/>
              <a:t>Dos veces Daniel cae sobre su rostro; dos veces recibe consuelo</a:t>
            </a:r>
            <a:endParaRPr lang="es-GT" sz="2900" b="1" dirty="0"/>
          </a:p>
        </p:txBody>
      </p:sp>
      <p:pic>
        <p:nvPicPr>
          <p:cNvPr id="7170" name="Picture 2" descr="C:\Users\rudy mendez\Documents\FIGURAS\DANIEL\jes. perd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1500174"/>
            <a:ext cx="4487862" cy="3904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V="1">
            <a:off x="1066800" y="928670"/>
            <a:ext cx="7010400" cy="138130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28596" y="1214422"/>
            <a:ext cx="4067204" cy="4652978"/>
          </a:xfrm>
        </p:spPr>
        <p:txBody>
          <a:bodyPr>
            <a:normAutofit/>
          </a:bodyPr>
          <a:lstStyle/>
          <a:p>
            <a:r>
              <a:rPr lang="es-GT" b="1" dirty="0" smtClean="0"/>
              <a:t>El mensaje de Gabriel es de victoria</a:t>
            </a:r>
          </a:p>
          <a:p>
            <a:r>
              <a:rPr lang="es-GT" b="1" dirty="0" smtClean="0"/>
              <a:t>“Gabriel” significa “ser fuerte”</a:t>
            </a:r>
          </a:p>
          <a:p>
            <a:r>
              <a:rPr lang="es-GT" b="1" dirty="0" smtClean="0"/>
              <a:t>Y en su punto culminante Gabriel emite el grito de batalla: </a:t>
            </a:r>
            <a:r>
              <a:rPr lang="es-GT" sz="3200" b="1" dirty="0" smtClean="0"/>
              <a:t>“¡Miguel¡”(¿Quién como Dios?)</a:t>
            </a:r>
            <a:endParaRPr lang="es-GT" sz="32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572528" y="1770501"/>
            <a:ext cx="121416" cy="4525963"/>
          </a:xfrm>
        </p:spPr>
        <p:txBody>
          <a:bodyPr>
            <a:normAutofit/>
          </a:bodyPr>
          <a:lstStyle/>
          <a:p>
            <a:endParaRPr lang="es-GT" dirty="0"/>
          </a:p>
        </p:txBody>
      </p:sp>
      <p:pic>
        <p:nvPicPr>
          <p:cNvPr id="20482" name="Picture 2" descr="http://www.geocities.com/heartland/flats/7467/princip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030724"/>
            <a:ext cx="3730650" cy="4796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V="1">
            <a:off x="1066800" y="928670"/>
            <a:ext cx="7010400" cy="138130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71472" y="1142984"/>
            <a:ext cx="3924328" cy="4724416"/>
          </a:xfrm>
        </p:spPr>
        <p:txBody>
          <a:bodyPr/>
          <a:lstStyle/>
          <a:p>
            <a:r>
              <a:rPr lang="es-GT" b="1" dirty="0" err="1" smtClean="0"/>
              <a:t>Exo</a:t>
            </a:r>
            <a:r>
              <a:rPr lang="es-GT" b="1" dirty="0" smtClean="0"/>
              <a:t>. 15: 11: “¿Quién como tú, oh Jehová, entre los dioses? ¿Quién  como tú, magnífico en santidad?</a:t>
            </a:r>
          </a:p>
          <a:p>
            <a:r>
              <a:rPr lang="es-GT" b="1" dirty="0" smtClean="0"/>
              <a:t>El mismo clamor de victoria permea los salmos (Sal.35: 10, </a:t>
            </a:r>
            <a:r>
              <a:rPr lang="es-GT" b="1" dirty="0" err="1" smtClean="0"/>
              <a:t>etc</a:t>
            </a:r>
            <a:r>
              <a:rPr lang="es-GT" b="1" dirty="0" smtClean="0"/>
              <a:t>)</a:t>
            </a:r>
            <a:endParaRPr lang="es-GT" b="1" dirty="0"/>
          </a:p>
        </p:txBody>
      </p:sp>
      <p:pic>
        <p:nvPicPr>
          <p:cNvPr id="6146" name="Picture 2" descr="C:\Users\rudy mendez\Documents\FIGURAS\DANIEL\jesus y el univers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00174"/>
            <a:ext cx="4429124" cy="386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V="1">
            <a:off x="1066800" y="1000108"/>
            <a:ext cx="7010400" cy="66692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214422"/>
            <a:ext cx="3679028" cy="5214973"/>
          </a:xfrm>
        </p:spPr>
        <p:txBody>
          <a:bodyPr>
            <a:normAutofit/>
          </a:bodyPr>
          <a:lstStyle/>
          <a:p>
            <a:r>
              <a:rPr lang="es-GT" sz="3200" b="1" dirty="0" smtClean="0"/>
              <a:t>Gabriel menciona a Miguel como a alguien que lucha a su lado (Dan.10: 13, 21)</a:t>
            </a:r>
          </a:p>
          <a:p>
            <a:r>
              <a:rPr lang="es-GT" sz="3200" b="1" dirty="0" smtClean="0"/>
              <a:t>Y como el príncipe de Daniel y su pueblo (v.21)</a:t>
            </a:r>
          </a:p>
        </p:txBody>
      </p:sp>
      <p:pic>
        <p:nvPicPr>
          <p:cNvPr id="19457" name="Picture 1" descr="C:\Users\rudy mendez\Documents\FIGURAS\Jesus\jesus00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285860"/>
            <a:ext cx="4523732" cy="4187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V="1">
            <a:off x="1066800" y="642918"/>
            <a:ext cx="7010400" cy="423882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0034" y="1214422"/>
            <a:ext cx="3995766" cy="4652978"/>
          </a:xfrm>
        </p:spPr>
        <p:txBody>
          <a:bodyPr>
            <a:normAutofit fontScale="92500"/>
          </a:bodyPr>
          <a:lstStyle/>
          <a:p>
            <a:r>
              <a:rPr lang="es-GT" b="1" dirty="0" smtClean="0"/>
              <a:t>El v. 13, al decir: “uno de los principales príncipes”, en hebreo literalmente dice: </a:t>
            </a:r>
            <a:r>
              <a:rPr lang="es-GT" sz="3200" b="1" dirty="0" smtClean="0"/>
              <a:t>“El príncipe principal”</a:t>
            </a:r>
          </a:p>
          <a:p>
            <a:r>
              <a:rPr lang="es-GT" sz="3200" b="1" dirty="0" smtClean="0"/>
              <a:t>El sacerdote con ojos de fuego que había aterrado a Daniel, es Miguel, el Hijo del Hombre (cap.7)</a:t>
            </a:r>
            <a:endParaRPr lang="es-GT" b="1" dirty="0"/>
          </a:p>
        </p:txBody>
      </p:sp>
      <p:pic>
        <p:nvPicPr>
          <p:cNvPr id="9218" name="Picture 2" descr="C:\Users\rudy mendez\Documents\FIGURAS\Seg.Ven\ven0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071546"/>
            <a:ext cx="4205072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V="1">
            <a:off x="1066800" y="857232"/>
            <a:ext cx="7010400" cy="209568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14282" y="1500175"/>
            <a:ext cx="3857652" cy="4796290"/>
          </a:xfrm>
        </p:spPr>
        <p:txBody>
          <a:bodyPr>
            <a:normAutofit fontScale="92500"/>
          </a:bodyPr>
          <a:lstStyle/>
          <a:p>
            <a:r>
              <a:rPr lang="es-GT" sz="3600" b="1" dirty="0" smtClean="0"/>
              <a:t>Es nuestro Sumo sacerdote en el Santuario Celestial (Hebreos 9: 11-15)</a:t>
            </a:r>
          </a:p>
          <a:p>
            <a:r>
              <a:rPr lang="es-GT" sz="3600" b="1" dirty="0" smtClean="0"/>
              <a:t>Es JESUCRISTO, nuestro Salvador</a:t>
            </a:r>
            <a:endParaRPr lang="es-GT" sz="3600" b="1" dirty="0"/>
          </a:p>
        </p:txBody>
      </p:sp>
      <p:pic>
        <p:nvPicPr>
          <p:cNvPr id="12290" name="Picture 2" descr="E:\SANCTUARY\06071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51806" y="1571612"/>
            <a:ext cx="5092194" cy="3819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V="1">
            <a:off x="1066800" y="714357"/>
            <a:ext cx="7010400" cy="352444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14348" y="1285860"/>
            <a:ext cx="3781452" cy="4581540"/>
          </a:xfrm>
        </p:spPr>
        <p:txBody>
          <a:bodyPr>
            <a:normAutofit lnSpcReduction="10000"/>
          </a:bodyPr>
          <a:lstStyle/>
          <a:p>
            <a:r>
              <a:rPr lang="es-GT" b="1" dirty="0" smtClean="0"/>
              <a:t>Estamos en el 3er año de Ciro (536-535 AC)</a:t>
            </a:r>
          </a:p>
          <a:p>
            <a:r>
              <a:rPr lang="es-GT" b="1" dirty="0" smtClean="0"/>
              <a:t>Dos años después del cap. 9</a:t>
            </a:r>
          </a:p>
          <a:p>
            <a:r>
              <a:rPr lang="es-GT" b="1" dirty="0" smtClean="0"/>
              <a:t>El capítulo empieza con una nota tormentosa</a:t>
            </a:r>
          </a:p>
          <a:p>
            <a:r>
              <a:rPr lang="es-GT" b="1" dirty="0" smtClean="0"/>
              <a:t>Las primeras palabras proclaman una “gran guerra”</a:t>
            </a:r>
            <a:endParaRPr lang="es-GT" b="1" dirty="0"/>
          </a:p>
        </p:txBody>
      </p:sp>
      <p:pic>
        <p:nvPicPr>
          <p:cNvPr id="5" name="Picture 2" descr="C:\Users\rudy mendez\Documents\FIGURAS\DANIEL\06021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000108"/>
            <a:ext cx="3756450" cy="5010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V="1">
            <a:off x="1066800" y="1000108"/>
            <a:ext cx="7010400" cy="66692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71472" y="1142984"/>
            <a:ext cx="3924328" cy="4929222"/>
          </a:xfrm>
        </p:spPr>
        <p:txBody>
          <a:bodyPr>
            <a:noAutofit/>
          </a:bodyPr>
          <a:lstStyle/>
          <a:p>
            <a:r>
              <a:rPr lang="es-GT" b="1" dirty="0" smtClean="0"/>
              <a:t>Justo un año antes, había sido testigo del regreso de los exiliados a Jerusalén bajo el liderazgo de </a:t>
            </a:r>
            <a:r>
              <a:rPr lang="es-GT" b="1" dirty="0" err="1" smtClean="0"/>
              <a:t>Sesbasar</a:t>
            </a:r>
            <a:r>
              <a:rPr lang="es-GT" b="1" dirty="0" smtClean="0"/>
              <a:t> (Esdras 1: 8)</a:t>
            </a:r>
          </a:p>
          <a:p>
            <a:r>
              <a:rPr lang="es-GT" b="1" dirty="0" smtClean="0"/>
              <a:t>Sin embargo, Daniel no regresó a Jerusalén</a:t>
            </a:r>
          </a:p>
          <a:p>
            <a:r>
              <a:rPr lang="es-GT" b="1" dirty="0" smtClean="0"/>
              <a:t>Era demasiado tarde para él</a:t>
            </a:r>
            <a:endParaRPr lang="es-GT" b="1" dirty="0"/>
          </a:p>
        </p:txBody>
      </p:sp>
      <p:pic>
        <p:nvPicPr>
          <p:cNvPr id="5" name="Picture 2" descr="C:\Users\rudy mendez\Documents\FIGURAS\DANIEL\06032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071546"/>
            <a:ext cx="3588638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0"/>
            <a:ext cx="7010400" cy="642918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14348" y="1285860"/>
            <a:ext cx="3781452" cy="4581540"/>
          </a:xfrm>
        </p:spPr>
        <p:txBody>
          <a:bodyPr/>
          <a:lstStyle/>
          <a:p>
            <a:r>
              <a:rPr lang="es-GT" b="1" dirty="0" smtClean="0"/>
              <a:t>El peso de los 90 años lo retuvo en la tierra del exilio</a:t>
            </a:r>
          </a:p>
          <a:p>
            <a:r>
              <a:rPr lang="es-GT" b="1" dirty="0" smtClean="0"/>
              <a:t>Pero seguía orando por su pueblo</a:t>
            </a:r>
          </a:p>
          <a:p>
            <a:r>
              <a:rPr lang="es-GT" b="1" dirty="0" smtClean="0"/>
              <a:t>Daniel era un hombre de oración ferviente</a:t>
            </a:r>
          </a:p>
          <a:p>
            <a:r>
              <a:rPr lang="es-GT" b="1" dirty="0" smtClean="0"/>
              <a:t>Pero Daniel  estaba sufriendo, ¿Por qué?</a:t>
            </a:r>
            <a:endParaRPr lang="es-GT" b="1" dirty="0"/>
          </a:p>
        </p:txBody>
      </p:sp>
      <p:pic>
        <p:nvPicPr>
          <p:cNvPr id="1027" name="Picture 3" descr="E:\MEN\06051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14488"/>
            <a:ext cx="4729705" cy="3547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1066800"/>
            <a:ext cx="7010400" cy="45719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71472" y="1285860"/>
            <a:ext cx="3924328" cy="4581540"/>
          </a:xfrm>
        </p:spPr>
        <p:txBody>
          <a:bodyPr/>
          <a:lstStyle/>
          <a:p>
            <a:r>
              <a:rPr lang="es-GT" b="1" dirty="0" smtClean="0"/>
              <a:t>En menos de un año, sus esperanzas se estaban haciendo pedazos</a:t>
            </a:r>
          </a:p>
          <a:p>
            <a:r>
              <a:rPr lang="es-GT" b="1" dirty="0" smtClean="0"/>
              <a:t>Los que quedaron atrás en la tierra, no esperaban ni deseaban el regreso de los  exiliados (Esd.9: 1,2)</a:t>
            </a:r>
            <a:endParaRPr lang="es-GT" b="1" dirty="0"/>
          </a:p>
        </p:txBody>
      </p:sp>
      <p:pic>
        <p:nvPicPr>
          <p:cNvPr id="27649" name="Picture 1" descr="C:\Users\rudy mendez\Documents\FIGURAS\Ant.Test\templ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071546"/>
            <a:ext cx="4107127" cy="4784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V="1">
            <a:off x="1066800" y="642918"/>
            <a:ext cx="7010400" cy="423882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0034" y="1000108"/>
            <a:ext cx="3995766" cy="5286412"/>
          </a:xfrm>
        </p:spPr>
        <p:txBody>
          <a:bodyPr>
            <a:normAutofit/>
          </a:bodyPr>
          <a:lstStyle/>
          <a:p>
            <a:r>
              <a:rPr lang="es-GT" b="1" dirty="0" smtClean="0"/>
              <a:t>Mas bien, hicieron todo lo posible para debilitarlos y desanimarlos</a:t>
            </a:r>
          </a:p>
          <a:p>
            <a:r>
              <a:rPr lang="es-GT" b="1" dirty="0" smtClean="0"/>
              <a:t>Los amenazaron, los acusaron falsamente, etc. (Esd.4: 4,5)</a:t>
            </a:r>
          </a:p>
          <a:p>
            <a:r>
              <a:rPr lang="es-GT" b="1" dirty="0" smtClean="0"/>
              <a:t>Esos ataques pusieron en riesgo la reconstrucción del templo</a:t>
            </a:r>
            <a:endParaRPr lang="es-GT" b="1" dirty="0"/>
          </a:p>
        </p:txBody>
      </p:sp>
      <p:pic>
        <p:nvPicPr>
          <p:cNvPr id="26625" name="Picture 1" descr="C:\Users\rudy mendez\Documents\FIGURAS\Ant.Test\templ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000108"/>
            <a:ext cx="4083841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1066800"/>
            <a:ext cx="7010400" cy="45719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142984"/>
            <a:ext cx="4038600" cy="5153481"/>
          </a:xfrm>
        </p:spPr>
        <p:txBody>
          <a:bodyPr>
            <a:normAutofit/>
          </a:bodyPr>
          <a:lstStyle/>
          <a:p>
            <a:r>
              <a:rPr lang="es-GT" sz="3200" b="1" dirty="0" smtClean="0"/>
              <a:t>Los corazones que una vez ardían con la esperanza, ahora cargan con la desilusión</a:t>
            </a:r>
          </a:p>
          <a:p>
            <a:r>
              <a:rPr lang="es-GT" sz="3200" b="1" dirty="0" smtClean="0"/>
              <a:t>La noticia llega hasta Daniel</a:t>
            </a:r>
          </a:p>
          <a:p>
            <a:r>
              <a:rPr lang="es-GT" sz="3200" b="1" dirty="0" smtClean="0"/>
              <a:t>Desesperadamente cae de rodillas</a:t>
            </a:r>
            <a:endParaRPr lang="es-GT" sz="3200" b="1" dirty="0"/>
          </a:p>
        </p:txBody>
      </p:sp>
      <p:pic>
        <p:nvPicPr>
          <p:cNvPr id="1026" name="Picture 2" descr="C:\Users\rudy mendez\Documents\FIGURAS\DANIEL\0603205 - Cop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071546"/>
            <a:ext cx="3649326" cy="4867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V="1">
            <a:off x="1066800" y="1000108"/>
            <a:ext cx="7010400" cy="66692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285861"/>
            <a:ext cx="4038600" cy="5010604"/>
          </a:xfrm>
        </p:spPr>
        <p:txBody>
          <a:bodyPr>
            <a:noAutofit/>
          </a:bodyPr>
          <a:lstStyle/>
          <a:p>
            <a:r>
              <a:rPr lang="es-GT" sz="3000" b="1" dirty="0" smtClean="0"/>
              <a:t>La misma angustia que había tenido dos años antes cuando había regresado a las profecías de Jeremías, se apodera de él(10:2)</a:t>
            </a:r>
          </a:p>
          <a:p>
            <a:r>
              <a:rPr lang="es-GT" sz="3000" b="1" dirty="0" smtClean="0"/>
              <a:t>Pero lo mismo que sucedió en el cap.9, vuelve a suceder</a:t>
            </a:r>
            <a:endParaRPr lang="es-GT" sz="3000" b="1" dirty="0"/>
          </a:p>
        </p:txBody>
      </p:sp>
      <p:pic>
        <p:nvPicPr>
          <p:cNvPr id="3074" name="Picture 2" descr="C:\Users\rudy mendez\Documents\FIGURAS\DANIEL\06032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000108"/>
            <a:ext cx="3736672" cy="4983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663300"/>
      </a:dk1>
      <a:lt1>
        <a:srgbClr val="FFDC95"/>
      </a:lt1>
      <a:dk2>
        <a:srgbClr val="663300"/>
      </a:dk2>
      <a:lt2>
        <a:srgbClr val="808080"/>
      </a:lt2>
      <a:accent1>
        <a:srgbClr val="FFCC00"/>
      </a:accent1>
      <a:accent2>
        <a:srgbClr val="FF9933"/>
      </a:accent2>
      <a:accent3>
        <a:srgbClr val="FFEBC8"/>
      </a:accent3>
      <a:accent4>
        <a:srgbClr val="562A00"/>
      </a:accent4>
      <a:accent5>
        <a:srgbClr val="FFE2AA"/>
      </a:accent5>
      <a:accent6>
        <a:srgbClr val="E78A2D"/>
      </a:accent6>
      <a:hlink>
        <a:srgbClr val="3333FF"/>
      </a:hlink>
      <a:folHlink>
        <a:srgbClr val="FFCC99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PF12</Template>
  <TotalTime>299</TotalTime>
  <Words>1037</Words>
  <Application>Microsoft Office PowerPoint</Application>
  <PresentationFormat>Presentación en pantalla (4:3)</PresentationFormat>
  <Paragraphs>78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Default Design</vt:lpstr>
      <vt:lpstr>SECRETOS DE DANIEL Tema 10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Ayuno en pascua</vt:lpstr>
      <vt:lpstr>Diapositiva 12</vt:lpstr>
      <vt:lpstr>Diapositiva 13</vt:lpstr>
      <vt:lpstr>La visión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La visión consoladora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SECRETOS DE DANIEL Tema 10</dc:title>
  <dc:creator>rudy mendez</dc:creator>
  <cp:lastModifiedBy>rudy mendez</cp:lastModifiedBy>
  <cp:revision>11</cp:revision>
  <dcterms:created xsi:type="dcterms:W3CDTF">2008-05-14T20:56:57Z</dcterms:created>
  <dcterms:modified xsi:type="dcterms:W3CDTF">2009-01-23T01:16:22Z</dcterms:modified>
</cp:coreProperties>
</file>