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80" r:id="rId33"/>
    <p:sldId id="281" r:id="rId34"/>
    <p:sldId id="291" r:id="rId35"/>
    <p:sldId id="292" r:id="rId36"/>
    <p:sldId id="293" r:id="rId37"/>
    <p:sldId id="294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6" r:id="rId48"/>
    <p:sldId id="307" r:id="rId49"/>
    <p:sldId id="308" r:id="rId50"/>
    <p:sldId id="309" r:id="rId51"/>
    <p:sldId id="310" r:id="rId52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52" autoAdjust="0"/>
    <p:restoredTop sz="94585" autoAdjust="0"/>
  </p:normalViewPr>
  <p:slideViewPr>
    <p:cSldViewPr>
      <p:cViewPr varScale="1">
        <p:scale>
          <a:sx n="74" d="100"/>
          <a:sy n="74" d="100"/>
        </p:scale>
        <p:origin x="-4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50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17D9B6F-B0E0-4D47-B47D-7EE3690F29E9}" type="datetimeFigureOut">
              <a:rPr lang="es-GT" smtClean="0"/>
              <a:pPr/>
              <a:t>23/01/2009</a:t>
            </a:fld>
            <a:endParaRPr lang="es-G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61708FB-92B3-4859-8CBC-02DD04159001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7D9B6F-B0E0-4D47-B47D-7EE3690F29E9}" type="datetimeFigureOut">
              <a:rPr lang="es-GT" smtClean="0"/>
              <a:pPr/>
              <a:t>23/01/2009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708FB-92B3-4859-8CBC-02DD04159001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00800" y="685800"/>
            <a:ext cx="175260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685800"/>
            <a:ext cx="510540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7D9B6F-B0E0-4D47-B47D-7EE3690F29E9}" type="datetimeFigureOut">
              <a:rPr lang="es-GT" smtClean="0"/>
              <a:pPr/>
              <a:t>23/01/2009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708FB-92B3-4859-8CBC-02DD04159001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7D9B6F-B0E0-4D47-B47D-7EE3690F29E9}" type="datetimeFigureOut">
              <a:rPr lang="es-GT" smtClean="0"/>
              <a:pPr/>
              <a:t>23/01/2009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708FB-92B3-4859-8CBC-02DD04159001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7D9B6F-B0E0-4D47-B47D-7EE3690F29E9}" type="datetimeFigureOut">
              <a:rPr lang="es-GT" smtClean="0"/>
              <a:pPr/>
              <a:t>23/01/2009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708FB-92B3-4859-8CBC-02DD04159001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7D9B6F-B0E0-4D47-B47D-7EE3690F29E9}" type="datetimeFigureOut">
              <a:rPr lang="es-GT" smtClean="0"/>
              <a:pPr/>
              <a:t>23/01/2009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708FB-92B3-4859-8CBC-02DD04159001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7D9B6F-B0E0-4D47-B47D-7EE3690F29E9}" type="datetimeFigureOut">
              <a:rPr lang="es-GT" smtClean="0"/>
              <a:pPr/>
              <a:t>23/01/2009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708FB-92B3-4859-8CBC-02DD04159001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7D9B6F-B0E0-4D47-B47D-7EE3690F29E9}" type="datetimeFigureOut">
              <a:rPr lang="es-GT" smtClean="0"/>
              <a:pPr/>
              <a:t>23/01/2009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708FB-92B3-4859-8CBC-02DD04159001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7D9B6F-B0E0-4D47-B47D-7EE3690F29E9}" type="datetimeFigureOut">
              <a:rPr lang="es-GT" smtClean="0"/>
              <a:pPr/>
              <a:t>23/01/2009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708FB-92B3-4859-8CBC-02DD04159001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7D9B6F-B0E0-4D47-B47D-7EE3690F29E9}" type="datetimeFigureOut">
              <a:rPr lang="es-GT" smtClean="0"/>
              <a:pPr/>
              <a:t>23/01/2009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708FB-92B3-4859-8CBC-02DD04159001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7D9B6F-B0E0-4D47-B47D-7EE3690F29E9}" type="datetimeFigureOut">
              <a:rPr lang="es-GT" smtClean="0"/>
              <a:pPr/>
              <a:t>23/01/2009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708FB-92B3-4859-8CBC-02DD04159001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858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01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17D9B6F-B0E0-4D47-B47D-7EE3690F29E9}" type="datetimeFigureOut">
              <a:rPr lang="es-GT" smtClean="0"/>
              <a:pPr/>
              <a:t>23/01/2009</a:t>
            </a:fld>
            <a:endParaRPr lang="es-G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G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1708FB-92B3-4859-8CBC-02DD04159001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1714488"/>
            <a:ext cx="8643998" cy="1485912"/>
          </a:xfrm>
        </p:spPr>
        <p:txBody>
          <a:bodyPr>
            <a:normAutofit fontScale="90000"/>
          </a:bodyPr>
          <a:lstStyle/>
          <a:p>
            <a:pPr algn="ctr"/>
            <a:r>
              <a:rPr lang="es-GT" sz="6000" b="1" i="1" dirty="0" smtClean="0">
                <a:solidFill>
                  <a:srgbClr val="002060"/>
                </a:solidFill>
                <a:latin typeface="Batik Regular" pitchFamily="2" charset="0"/>
              </a:rPr>
              <a:t>SECRETOS DE DANIEL</a:t>
            </a:r>
            <a:br>
              <a:rPr lang="es-GT" sz="6000" b="1" i="1" dirty="0" smtClean="0">
                <a:solidFill>
                  <a:srgbClr val="002060"/>
                </a:solidFill>
                <a:latin typeface="Batik Regular" pitchFamily="2" charset="0"/>
              </a:rPr>
            </a:br>
            <a:r>
              <a:rPr lang="es-GT" i="1" dirty="0" smtClean="0">
                <a:solidFill>
                  <a:srgbClr val="002060"/>
                </a:solidFill>
                <a:latin typeface="Batik Regular" pitchFamily="2" charset="0"/>
              </a:rPr>
              <a:t>Tema 11</a:t>
            </a:r>
            <a:endParaRPr lang="es-GT" sz="6000" b="1" i="1" dirty="0">
              <a:solidFill>
                <a:srgbClr val="002060"/>
              </a:solidFill>
              <a:latin typeface="Batik Regular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4357694"/>
            <a:ext cx="8001056" cy="92869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GT" sz="3600" b="1" i="1" dirty="0" smtClean="0">
                <a:solidFill>
                  <a:schemeClr val="bg1"/>
                </a:solidFill>
                <a:latin typeface="Arnprior" pitchFamily="2" charset="0"/>
              </a:rPr>
              <a:t>“</a:t>
            </a:r>
            <a:r>
              <a:rPr lang="es-GT" sz="5400" b="1" i="1" dirty="0" smtClean="0">
                <a:solidFill>
                  <a:schemeClr val="bg1"/>
                </a:solidFill>
                <a:latin typeface="Blue Highway Linocut" pitchFamily="2" charset="0"/>
              </a:rPr>
              <a:t>EL NORTE Y EL SUR”</a:t>
            </a:r>
            <a:endParaRPr lang="es-GT" sz="5400" b="1" i="1" dirty="0">
              <a:solidFill>
                <a:schemeClr val="bg1"/>
              </a:solidFill>
              <a:latin typeface="Blue Highway Linocu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500042"/>
            <a:ext cx="7010400" cy="928694"/>
          </a:xfrm>
        </p:spPr>
        <p:txBody>
          <a:bodyPr/>
          <a:lstStyle/>
          <a:p>
            <a:r>
              <a:rPr lang="es-G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norte contra el sur</a:t>
            </a:r>
            <a:endParaRPr lang="es-G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5720" y="1571613"/>
            <a:ext cx="3714776" cy="5072098"/>
          </a:xfrm>
        </p:spPr>
        <p:txBody>
          <a:bodyPr>
            <a:normAutofit/>
          </a:bodyPr>
          <a:lstStyle/>
          <a:p>
            <a:r>
              <a:rPr lang="es-GT" b="1" dirty="0" smtClean="0"/>
              <a:t>Los acontecimientos presentados en el v.5 vienen cronológicamente después de Roma</a:t>
            </a:r>
          </a:p>
          <a:p>
            <a:r>
              <a:rPr lang="es-GT" b="1" dirty="0" smtClean="0"/>
              <a:t>Tradicionalmente se ha dicho que se aplican a los reinos helénicos de los </a:t>
            </a:r>
            <a:r>
              <a:rPr lang="es-GT" b="1" dirty="0" err="1" smtClean="0"/>
              <a:t>Ptolomeos</a:t>
            </a:r>
            <a:r>
              <a:rPr lang="es-GT" b="1" dirty="0" smtClean="0"/>
              <a:t> y </a:t>
            </a:r>
            <a:r>
              <a:rPr lang="es-GT" b="1" dirty="0" err="1" smtClean="0"/>
              <a:t>Seléucidas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43966" y="1770501"/>
            <a:ext cx="49978" cy="4525963"/>
          </a:xfrm>
        </p:spPr>
        <p:txBody>
          <a:bodyPr>
            <a:normAutofit/>
          </a:bodyPr>
          <a:lstStyle/>
          <a:p>
            <a:endParaRPr lang="es-GT" dirty="0"/>
          </a:p>
        </p:txBody>
      </p:sp>
      <p:pic>
        <p:nvPicPr>
          <p:cNvPr id="49154" name="Picture 2" descr="http://www.arrakis.es/~mfructos/cortegana/graficos/castill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000240"/>
            <a:ext cx="49530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28662" y="1643050"/>
            <a:ext cx="3643338" cy="4376750"/>
          </a:xfrm>
        </p:spPr>
        <p:txBody>
          <a:bodyPr/>
          <a:lstStyle/>
          <a:p>
            <a:r>
              <a:rPr lang="es-GT" b="1" dirty="0" smtClean="0"/>
              <a:t>Si se sigue el paralelismo estructural entre los cap. 8 y 11, </a:t>
            </a:r>
          </a:p>
          <a:p>
            <a:r>
              <a:rPr lang="es-GT" b="1" dirty="0" smtClean="0"/>
              <a:t>se puede inferir que lo narrado del v.5 al 45 (</a:t>
            </a:r>
            <a:r>
              <a:rPr lang="es-GT" b="1" dirty="0" smtClean="0"/>
              <a:t>cap.11), </a:t>
            </a:r>
            <a:r>
              <a:rPr lang="es-GT" b="1" dirty="0" smtClean="0"/>
              <a:t>es el mismo período que abarca el CUERNO PEQUEÑO de </a:t>
            </a:r>
            <a:r>
              <a:rPr lang="es-GT" b="1" dirty="0" err="1" smtClean="0"/>
              <a:t>Dan.</a:t>
            </a:r>
            <a:r>
              <a:rPr lang="es-GT" b="1" dirty="0" smtClean="0"/>
              <a:t>  7  y 8.</a:t>
            </a:r>
            <a:endParaRPr lang="es-GT" b="1" dirty="0"/>
          </a:p>
        </p:txBody>
      </p:sp>
      <p:pic>
        <p:nvPicPr>
          <p:cNvPr id="5" name="Picture 2" descr="C:\Users\rudy mendez\Documents\FIGURAS\DANIEL\danie0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071678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01122" cy="928694"/>
          </a:xfrm>
        </p:spPr>
        <p:txBody>
          <a:bodyPr/>
          <a:lstStyle/>
          <a:p>
            <a:pPr algn="ctr"/>
            <a:r>
              <a:rPr lang="es-G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Paralelismo entre Daniel 8 y 11</a:t>
            </a:r>
            <a:endParaRPr lang="es-G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71438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GT" sz="3200" dirty="0" smtClean="0"/>
              <a:t>Capitulo 8</a:t>
            </a:r>
            <a:endParaRPr lang="es-GT" sz="3200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GT" sz="2800" b="1" dirty="0" smtClean="0"/>
              <a:t>Persia (v.3, 4)</a:t>
            </a:r>
          </a:p>
          <a:p>
            <a:r>
              <a:rPr lang="es-GT" sz="2800" b="1" dirty="0" smtClean="0"/>
              <a:t>Grecia (v.5-8)</a:t>
            </a:r>
          </a:p>
          <a:p>
            <a:r>
              <a:rPr lang="es-GT" sz="2800" b="1" dirty="0" smtClean="0"/>
              <a:t>Roma (v.8, 9)</a:t>
            </a:r>
          </a:p>
          <a:p>
            <a:r>
              <a:rPr lang="es-GT" sz="2800" b="1" dirty="0" smtClean="0"/>
              <a:t>Cuerno pequeño (v.9-12)</a:t>
            </a:r>
          </a:p>
          <a:p>
            <a:r>
              <a:rPr lang="es-GT" sz="2800" b="1" dirty="0" smtClean="0"/>
              <a:t>Tiempo del fin (v.13, 14, 17)</a:t>
            </a:r>
            <a:endParaRPr lang="es-GT" sz="2800" b="1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714380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s-GT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Capítulo 11</a:t>
            </a:r>
            <a:endParaRPr lang="es-GT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GT" sz="2800" b="1" dirty="0" smtClean="0"/>
              <a:t>Persia (v.2)</a:t>
            </a:r>
          </a:p>
          <a:p>
            <a:pPr>
              <a:buFont typeface="Wingdings" pitchFamily="2" charset="2"/>
              <a:buChar char="Ø"/>
            </a:pPr>
            <a:r>
              <a:rPr lang="es-GT" sz="2800" b="1" dirty="0" smtClean="0"/>
              <a:t>Grecia (v. 3, 4)</a:t>
            </a:r>
          </a:p>
          <a:p>
            <a:pPr>
              <a:buFont typeface="Wingdings" pitchFamily="2" charset="2"/>
              <a:buChar char="Ø"/>
            </a:pPr>
            <a:r>
              <a:rPr lang="es-GT" sz="2800" b="1" dirty="0" smtClean="0"/>
              <a:t>Roma (v. 4)</a:t>
            </a:r>
          </a:p>
          <a:p>
            <a:pPr>
              <a:buFont typeface="Wingdings" pitchFamily="2" charset="2"/>
              <a:buChar char="Ø"/>
            </a:pPr>
            <a:r>
              <a:rPr lang="es-GT" sz="2800" b="1" dirty="0" smtClean="0"/>
              <a:t>Conflicto norte-sur(v.5-39)</a:t>
            </a:r>
          </a:p>
          <a:p>
            <a:pPr>
              <a:buFont typeface="Wingdings" pitchFamily="2" charset="2"/>
              <a:buChar char="Ø"/>
            </a:pPr>
            <a:r>
              <a:rPr lang="es-GT" sz="2800" b="1" dirty="0" smtClean="0"/>
              <a:t>Tiempo del fin (v.40-45)</a:t>
            </a:r>
            <a:endParaRPr lang="es-GT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/>
            <a:r>
              <a:rPr lang="es-GT" b="1" i="1" dirty="0" smtClean="0"/>
              <a:t>Similitudes</a:t>
            </a:r>
            <a:endParaRPr lang="es-GT" b="1" i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85720" y="1357298"/>
            <a:ext cx="4211668" cy="785818"/>
          </a:xfrm>
          <a:solidFill>
            <a:schemeClr val="accent1">
              <a:lumMod val="75000"/>
            </a:schemeClr>
          </a:solidFill>
        </p:spPr>
        <p:txBody>
          <a:bodyPr>
            <a:normAutofit fontScale="92500"/>
          </a:bodyPr>
          <a:lstStyle/>
          <a:p>
            <a:pPr algn="ctr"/>
            <a:r>
              <a:rPr lang="es-GT" sz="3200" dirty="0" smtClean="0">
                <a:solidFill>
                  <a:schemeClr val="bg1"/>
                </a:solidFill>
              </a:rPr>
              <a:t>Cuerno pequeño (cap.8)</a:t>
            </a:r>
            <a:endParaRPr lang="es-GT" sz="3200" dirty="0">
              <a:solidFill>
                <a:schemeClr val="bg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357158" y="2357430"/>
            <a:ext cx="4140230" cy="4060959"/>
          </a:xfrm>
        </p:spPr>
        <p:txBody>
          <a:bodyPr>
            <a:normAutofit/>
          </a:bodyPr>
          <a:lstStyle/>
          <a:p>
            <a:r>
              <a:rPr lang="es-GT" sz="2600" b="1" dirty="0" smtClean="0"/>
              <a:t>Se levanta contra las huestes celestiales (v.10, 11), contra el Príncipe de los príncipes (v.25)</a:t>
            </a:r>
          </a:p>
          <a:p>
            <a:r>
              <a:rPr lang="es-GT" sz="2600" b="1" dirty="0" smtClean="0"/>
              <a:t>Profana el santuario y quita los sacrificios diarios(v.11, 12)</a:t>
            </a:r>
          </a:p>
          <a:p>
            <a:r>
              <a:rPr lang="es-GT" sz="2600" b="1" dirty="0" smtClean="0"/>
              <a:t>Crece hacia la tierra gloriosa (v. 9)</a:t>
            </a:r>
            <a:endParaRPr lang="es-GT" sz="2600" b="1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78581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s-GT" sz="3200" dirty="0" smtClean="0">
                <a:solidFill>
                  <a:schemeClr val="tx1">
                    <a:lumMod val="95000"/>
                  </a:schemeClr>
                </a:solidFill>
              </a:rPr>
              <a:t>Rey del norte (cap.11)</a:t>
            </a:r>
            <a:endParaRPr lang="es-GT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57430"/>
            <a:ext cx="4041775" cy="4500570"/>
          </a:xfrm>
        </p:spPr>
        <p:txBody>
          <a:bodyPr>
            <a:normAutofit/>
          </a:bodyPr>
          <a:lstStyle/>
          <a:p>
            <a:r>
              <a:rPr lang="es-GT" sz="2600" b="1" dirty="0" smtClean="0"/>
              <a:t>Desafía a Dios y procura usurparlo (v. 36, 37)</a:t>
            </a:r>
          </a:p>
          <a:p>
            <a:pPr>
              <a:buNone/>
            </a:pPr>
            <a:endParaRPr lang="es-GT" sz="2600" b="1" dirty="0" smtClean="0"/>
          </a:p>
          <a:p>
            <a:r>
              <a:rPr lang="es-GT" sz="2600" b="1" dirty="0" smtClean="0"/>
              <a:t>Profana el Santuario y abroga el sacrificio diario (v. 31)</a:t>
            </a:r>
          </a:p>
          <a:p>
            <a:pPr>
              <a:buNone/>
            </a:pPr>
            <a:endParaRPr lang="es-GT" sz="2600" b="1" dirty="0" smtClean="0"/>
          </a:p>
          <a:p>
            <a:r>
              <a:rPr lang="es-GT" sz="2600" b="1" dirty="0" smtClean="0"/>
              <a:t>Se establece en la tierra gloriosa (v.16, 41, 45)</a:t>
            </a:r>
          </a:p>
          <a:p>
            <a:pPr>
              <a:buNone/>
            </a:pPr>
            <a:endParaRPr lang="es-GT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/>
            <a:r>
              <a:rPr lang="es-G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Similitudes</a:t>
            </a:r>
            <a:endParaRPr lang="es-G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85720" y="1357298"/>
            <a:ext cx="4211668" cy="785818"/>
          </a:xfrm>
          <a:solidFill>
            <a:schemeClr val="accent1">
              <a:lumMod val="75000"/>
            </a:schemeClr>
          </a:solidFill>
        </p:spPr>
        <p:txBody>
          <a:bodyPr>
            <a:normAutofit fontScale="92500"/>
          </a:bodyPr>
          <a:lstStyle/>
          <a:p>
            <a:pPr algn="ctr"/>
            <a:r>
              <a:rPr lang="es-GT" sz="3200" dirty="0" smtClean="0">
                <a:solidFill>
                  <a:schemeClr val="bg1"/>
                </a:solidFill>
              </a:rPr>
              <a:t>Cuerno pequeño (cap.8)</a:t>
            </a:r>
            <a:endParaRPr lang="es-GT" sz="3200" dirty="0">
              <a:solidFill>
                <a:schemeClr val="bg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357158" y="2357430"/>
            <a:ext cx="4140230" cy="4060959"/>
          </a:xfrm>
        </p:spPr>
        <p:txBody>
          <a:bodyPr>
            <a:normAutofit/>
          </a:bodyPr>
          <a:lstStyle/>
          <a:p>
            <a:r>
              <a:rPr lang="es-GT" sz="2600" b="1" dirty="0" smtClean="0"/>
              <a:t>Sale del norte (v.9)</a:t>
            </a:r>
          </a:p>
          <a:p>
            <a:endParaRPr lang="es-GT" sz="2600" b="1" dirty="0" smtClean="0"/>
          </a:p>
          <a:p>
            <a:r>
              <a:rPr lang="es-GT" sz="2600" b="1" dirty="0" smtClean="0"/>
              <a:t>Será quebrantado, aunque no por mano humana (v.25)</a:t>
            </a:r>
            <a:endParaRPr lang="es-GT" sz="2600" b="1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78581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s-GT" sz="3200" dirty="0" smtClean="0">
                <a:solidFill>
                  <a:schemeClr val="tx1">
                    <a:lumMod val="95000"/>
                  </a:schemeClr>
                </a:solidFill>
              </a:rPr>
              <a:t>Rey del norte (cap.11)</a:t>
            </a:r>
            <a:endParaRPr lang="es-GT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57430"/>
            <a:ext cx="4041775" cy="4060959"/>
          </a:xfrm>
        </p:spPr>
        <p:txBody>
          <a:bodyPr>
            <a:normAutofit/>
          </a:bodyPr>
          <a:lstStyle/>
          <a:p>
            <a:r>
              <a:rPr lang="es-GT" sz="2600" b="1" dirty="0" smtClean="0"/>
              <a:t>Sale del norte (de ahí su nombre)</a:t>
            </a:r>
          </a:p>
          <a:p>
            <a:r>
              <a:rPr lang="es-GT" sz="2600" b="1" dirty="0" smtClean="0"/>
              <a:t>Llega a su fin sin recibir la ayuda de nadie (v. 45)</a:t>
            </a:r>
          </a:p>
          <a:p>
            <a:endParaRPr lang="es-GT" sz="26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742936"/>
          </a:xfrm>
        </p:spPr>
        <p:txBody>
          <a:bodyPr/>
          <a:lstStyle/>
          <a:p>
            <a:r>
              <a:rPr lang="es-G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el mismo poder</a:t>
            </a:r>
            <a:endParaRPr lang="es-G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285720" y="1770501"/>
            <a:ext cx="4643470" cy="4525963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El rey del norte y el cuerno pequeño tienen:</a:t>
            </a:r>
          </a:p>
          <a:p>
            <a:r>
              <a:rPr lang="es-GT" b="1" dirty="0" smtClean="0"/>
              <a:t>-los mismos rasgos característicos</a:t>
            </a:r>
          </a:p>
          <a:p>
            <a:r>
              <a:rPr lang="es-GT" b="1" dirty="0" smtClean="0"/>
              <a:t>-el mismo comportamiento</a:t>
            </a:r>
          </a:p>
          <a:p>
            <a:r>
              <a:rPr lang="es-GT" b="1" dirty="0" smtClean="0"/>
              <a:t>-provienen de la misma dirección</a:t>
            </a:r>
          </a:p>
          <a:p>
            <a:r>
              <a:rPr lang="es-GT" b="1" dirty="0" smtClean="0"/>
              <a:t>-la misma muerte trágica</a:t>
            </a:r>
          </a:p>
          <a:p>
            <a:r>
              <a:rPr lang="es-GT" b="1" dirty="0" smtClean="0"/>
              <a:t>-el mismo período de tiempo (desde la caída del imperio romano hasta el fin)</a:t>
            </a:r>
            <a:endParaRPr lang="es-GT" b="1" dirty="0"/>
          </a:p>
        </p:txBody>
      </p:sp>
      <p:pic>
        <p:nvPicPr>
          <p:cNvPr id="5" name="Picture 2" descr="C:\Users\rudy mendez\Documents\FIGURAS\DANIEL\danie0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284016"/>
            <a:ext cx="4214812" cy="3161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714488"/>
            <a:ext cx="3429000" cy="4572032"/>
          </a:xfrm>
        </p:spPr>
        <p:txBody>
          <a:bodyPr>
            <a:normAutofit fontScale="92500" lnSpcReduction="20000"/>
          </a:bodyPr>
          <a:lstStyle/>
          <a:p>
            <a:r>
              <a:rPr lang="es-GT" sz="3200" b="1" dirty="0" smtClean="0"/>
              <a:t>Concluimos que el REY DEL NORTE y  el CUERNO PEQUEÑO representan el mismo poder</a:t>
            </a:r>
          </a:p>
          <a:p>
            <a:r>
              <a:rPr lang="es-GT" sz="3000" b="1" dirty="0" smtClean="0"/>
              <a:t>Goza de reconocimiento político y ejerce prerrogativas divinas</a:t>
            </a:r>
            <a:endParaRPr lang="es-GT" sz="3000" b="1" dirty="0"/>
          </a:p>
        </p:txBody>
      </p:sp>
      <p:pic>
        <p:nvPicPr>
          <p:cNvPr id="5" name="Picture 2" descr="E:\PROPHECY\43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143504" y="1643050"/>
            <a:ext cx="2809517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357166"/>
            <a:ext cx="7010400" cy="1357322"/>
          </a:xfrm>
        </p:spPr>
        <p:txBody>
          <a:bodyPr/>
          <a:lstStyle/>
          <a:p>
            <a:r>
              <a:rPr lang="es-GT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significado espiritual</a:t>
            </a:r>
            <a:endParaRPr lang="es-GT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857364"/>
            <a:ext cx="3429000" cy="4162436"/>
          </a:xfrm>
        </p:spPr>
        <p:txBody>
          <a:bodyPr>
            <a:normAutofit lnSpcReduction="10000"/>
          </a:bodyPr>
          <a:lstStyle/>
          <a:p>
            <a:r>
              <a:rPr lang="es-GT" sz="3200" b="1" dirty="0" smtClean="0"/>
              <a:t>La estructura literaria del texto y el simbolismo usado (“norte-sur”), insinúan la naturaleza espiritual del conflicto</a:t>
            </a:r>
            <a:endParaRPr lang="es-GT" sz="3200" b="1" dirty="0"/>
          </a:p>
        </p:txBody>
      </p:sp>
      <p:pic>
        <p:nvPicPr>
          <p:cNvPr id="41985" name="Picture 1" descr="C:\Users\rudy mendez\Documents\FIGURAS\Eventos finales 2\NEW-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95297" y="2071678"/>
            <a:ext cx="4348703" cy="3261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428604"/>
            <a:ext cx="7010400" cy="1400196"/>
          </a:xfrm>
        </p:spPr>
        <p:txBody>
          <a:bodyPr/>
          <a:lstStyle/>
          <a:p>
            <a:r>
              <a:rPr lang="es-G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Por la estructura literaria</a:t>
            </a:r>
            <a:endParaRPr lang="es-G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5720" y="1770501"/>
            <a:ext cx="4217224" cy="4525963"/>
          </a:xfrm>
        </p:spPr>
        <p:txBody>
          <a:bodyPr>
            <a:noAutofit/>
          </a:bodyPr>
          <a:lstStyle/>
          <a:p>
            <a:r>
              <a:rPr lang="es-GT" sz="3000" b="1" dirty="0" smtClean="0"/>
              <a:t>A partir del v.5, la narración se desarrolla en 6 partes</a:t>
            </a:r>
          </a:p>
          <a:p>
            <a:r>
              <a:rPr lang="es-GT" sz="3000" b="1" dirty="0" smtClean="0"/>
              <a:t>Las primeras 3 (v.5-12) son simétricas con las últimas tres (v.13-39).  Los ataques de los dos poderes se alternan</a:t>
            </a:r>
            <a:endParaRPr lang="es-GT" sz="3000" b="1" dirty="0"/>
          </a:p>
        </p:txBody>
      </p:sp>
      <p:pic>
        <p:nvPicPr>
          <p:cNvPr id="40961" name="Picture 1" descr="C:\Users\rudy mendez\Documents\FIGURAS\Eventos finales 2\NEW-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1538" y="1785926"/>
            <a:ext cx="3500462" cy="4233874"/>
          </a:xfrm>
        </p:spPr>
        <p:txBody>
          <a:bodyPr/>
          <a:lstStyle/>
          <a:p>
            <a:r>
              <a:rPr lang="es-GT" b="1" dirty="0" smtClean="0"/>
              <a:t>El resto del cap. 11 (v.40-45), se ocupa del tiempo del fin</a:t>
            </a:r>
          </a:p>
          <a:p>
            <a:r>
              <a:rPr lang="es-GT" b="1" dirty="0" smtClean="0"/>
              <a:t>La simetría y la estructura de estos pasajes advierten en contra de una interpretación estrictamente literal e histórica</a:t>
            </a:r>
            <a:endParaRPr lang="es-GT" b="1" dirty="0"/>
          </a:p>
        </p:txBody>
      </p:sp>
      <p:pic>
        <p:nvPicPr>
          <p:cNvPr id="39937" name="Picture 1" descr="C:\Users\rudy mendez\Documents\FIGURAS\Eventos finales 2\NEW-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357430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528622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464344" y="1500174"/>
            <a:ext cx="4038600" cy="5143537"/>
          </a:xfrm>
        </p:spPr>
        <p:txBody>
          <a:bodyPr>
            <a:normAutofit lnSpcReduction="10000"/>
          </a:bodyPr>
          <a:lstStyle/>
          <a:p>
            <a:r>
              <a:rPr lang="es-GT" b="1" dirty="0" smtClean="0"/>
              <a:t>La visión de Miguel tranquilizó  a Daniel</a:t>
            </a:r>
          </a:p>
          <a:p>
            <a:r>
              <a:rPr lang="es-GT" b="1" dirty="0" smtClean="0"/>
              <a:t>El resultado victorioso del bien sobre el mal, alentó al profeta</a:t>
            </a:r>
          </a:p>
          <a:p>
            <a:r>
              <a:rPr lang="es-GT" b="1" dirty="0" smtClean="0"/>
              <a:t>En estos momentos, el ángel Gabriel procede a  explicarle a Daniel el conflicto en sí, con mayor detalle</a:t>
            </a:r>
          </a:p>
          <a:p>
            <a:r>
              <a:rPr lang="es-GT" b="1" dirty="0" smtClean="0"/>
              <a:t>Estamos en el capítulo de la guerra</a:t>
            </a:r>
          </a:p>
          <a:p>
            <a:endParaRPr lang="es-GT" dirty="0"/>
          </a:p>
        </p:txBody>
      </p:sp>
      <p:pic>
        <p:nvPicPr>
          <p:cNvPr id="1027" name="Picture 3" descr="C:\Users\rudy mendez\Documents\IMAGENES BIBLICAS-2\Section 08\06082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24897" y="1571612"/>
            <a:ext cx="3526097" cy="4702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857364"/>
            <a:ext cx="3821904" cy="4439100"/>
          </a:xfrm>
        </p:spPr>
        <p:txBody>
          <a:bodyPr>
            <a:normAutofit/>
          </a:bodyPr>
          <a:lstStyle/>
          <a:p>
            <a:r>
              <a:rPr lang="es-GT" sz="3200" b="1" dirty="0" smtClean="0"/>
              <a:t>Estamos frente a una técnica estilística que sugiere más que el evento en sí, sino más bien lo que quiere simbolizar</a:t>
            </a:r>
            <a:endParaRPr lang="es-GT" sz="3200" b="1" dirty="0"/>
          </a:p>
        </p:txBody>
      </p:sp>
      <p:pic>
        <p:nvPicPr>
          <p:cNvPr id="38913" name="Picture 1" descr="C:\Users\rudy mendez\Documents\FIGURAS\Eventos finales 2\NEW-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42307" y="1928802"/>
            <a:ext cx="4901693" cy="3676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357166"/>
            <a:ext cx="9001156" cy="857256"/>
          </a:xfrm>
        </p:spPr>
        <p:txBody>
          <a:bodyPr/>
          <a:lstStyle/>
          <a:p>
            <a:r>
              <a:rPr lang="es-G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Por el simbolismo “norte-sur”</a:t>
            </a:r>
            <a:endParaRPr lang="es-G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428737"/>
            <a:ext cx="8679656" cy="2928958"/>
          </a:xfrm>
        </p:spPr>
        <p:txBody>
          <a:bodyPr>
            <a:normAutofit/>
          </a:bodyPr>
          <a:lstStyle/>
          <a:p>
            <a:r>
              <a:rPr lang="es-GT" b="1" dirty="0" smtClean="0"/>
              <a:t>Es significativo que a partir del v.5, a los  reinos ya no se los explica más, como había sido hasta ahora (Persia, Grecia)</a:t>
            </a:r>
          </a:p>
          <a:p>
            <a:r>
              <a:rPr lang="es-GT" b="1" dirty="0" smtClean="0"/>
              <a:t>Las referencias al norte y al sur se vuelven abstractas y metafóricas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164336" cy="4525963"/>
          </a:xfrm>
        </p:spPr>
        <p:txBody>
          <a:bodyPr>
            <a:normAutofit/>
          </a:bodyPr>
          <a:lstStyle/>
          <a:p>
            <a:endParaRPr lang="es-GT" dirty="0"/>
          </a:p>
        </p:txBody>
      </p:sp>
      <p:pic>
        <p:nvPicPr>
          <p:cNvPr id="37890" name="Picture 2" descr="http://www.culturaclasica.com/cultura/trirreme_grieg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814094"/>
            <a:ext cx="7858154" cy="3043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00100" y="1785926"/>
            <a:ext cx="3357586" cy="4500594"/>
          </a:xfrm>
        </p:spPr>
        <p:txBody>
          <a:bodyPr>
            <a:normAutofit lnSpcReduction="10000"/>
          </a:bodyPr>
          <a:lstStyle/>
          <a:p>
            <a:r>
              <a:rPr lang="es-GT" sz="3200" b="1" dirty="0" smtClean="0"/>
              <a:t>Por otra parte, la Biblia utiliza la unidad “norte-sur” para expresar la idea de totalidad y de espacio terrenal (Sal.89: 11, 12; </a:t>
            </a:r>
            <a:r>
              <a:rPr lang="es-GT" sz="3200" b="1" dirty="0" err="1" smtClean="0"/>
              <a:t>Eze</a:t>
            </a:r>
            <a:r>
              <a:rPr lang="es-GT" sz="3200" b="1" dirty="0" smtClean="0"/>
              <a:t>. 21: 3, 4)</a:t>
            </a:r>
            <a:endParaRPr lang="es-GT" sz="3200" b="1" dirty="0"/>
          </a:p>
        </p:txBody>
      </p:sp>
      <p:pic>
        <p:nvPicPr>
          <p:cNvPr id="36865" name="Picture 1" descr="C:\Users\rudy mendez\Documents\FIGURAS\Eventos finales 2\NEW-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1472" y="1500174"/>
            <a:ext cx="3500462" cy="5357826"/>
          </a:xfrm>
        </p:spPr>
        <p:txBody>
          <a:bodyPr>
            <a:normAutofit lnSpcReduction="10000"/>
          </a:bodyPr>
          <a:lstStyle/>
          <a:p>
            <a:r>
              <a:rPr lang="es-GT" b="1" dirty="0" smtClean="0"/>
              <a:t>El “norte” en la Biblia representa el mal, el que usurpa a Dios</a:t>
            </a:r>
          </a:p>
          <a:p>
            <a:r>
              <a:rPr lang="es-GT" b="1" dirty="0" smtClean="0"/>
              <a:t>El cuerno pequeño viene del norte</a:t>
            </a:r>
          </a:p>
          <a:p>
            <a:r>
              <a:rPr lang="es-GT" b="1" dirty="0" smtClean="0"/>
              <a:t>Los profetas identificaron al mal y la tragedia como viniendo del norte (Isa.14: 31; </a:t>
            </a:r>
            <a:r>
              <a:rPr lang="es-GT" b="1" dirty="0" err="1" smtClean="0"/>
              <a:t>Jer.</a:t>
            </a:r>
            <a:r>
              <a:rPr lang="es-GT" b="1" dirty="0" smtClean="0"/>
              <a:t> 1: 14)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164336" cy="4525963"/>
          </a:xfrm>
        </p:spPr>
        <p:txBody>
          <a:bodyPr>
            <a:normAutofit lnSpcReduction="10000"/>
          </a:bodyPr>
          <a:lstStyle/>
          <a:p>
            <a:endParaRPr lang="es-GT" dirty="0"/>
          </a:p>
        </p:txBody>
      </p:sp>
      <p:pic>
        <p:nvPicPr>
          <p:cNvPr id="35842" name="Picture 2" descr="http://www.kalipedia.com/kalipediamedia/penrelcul/media/200707/18/relycult/20070718klpprcryc_80.Ies.S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357430"/>
            <a:ext cx="4929190" cy="310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5720" y="1770501"/>
            <a:ext cx="3857652" cy="4525963"/>
          </a:xfrm>
        </p:spPr>
        <p:txBody>
          <a:bodyPr/>
          <a:lstStyle/>
          <a:p>
            <a:r>
              <a:rPr lang="es-GT" b="1" dirty="0" smtClean="0"/>
              <a:t>El lenguaje tiene su origen en la amenaza planteada por los ejércitos de Babilonia que venían del norte de Jerusalén</a:t>
            </a:r>
          </a:p>
          <a:p>
            <a:r>
              <a:rPr lang="es-GT" b="1" dirty="0" smtClean="0"/>
              <a:t>Por eso, “BABILONIA” es una imagen del “NORTE”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164336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34818" name="Picture 2" descr="http://es.geocities.com/ministerioscad/imagenes/profbabilo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2648" y="2071678"/>
            <a:ext cx="4901352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14348" y="1785926"/>
            <a:ext cx="3714776" cy="4233874"/>
          </a:xfrm>
        </p:spPr>
        <p:txBody>
          <a:bodyPr/>
          <a:lstStyle/>
          <a:p>
            <a:r>
              <a:rPr lang="es-GT" b="1" dirty="0" smtClean="0"/>
              <a:t>El  SUR, simboliza, en la tradición bíblica, el PODER HUMANO SIN DIOS</a:t>
            </a:r>
          </a:p>
          <a:p>
            <a:r>
              <a:rPr lang="es-GT" b="1" dirty="0" smtClean="0"/>
              <a:t>El SUR simboliza a EGIPTO (11: 43), especialmente al faraón en su rechazo orgulloso de Dios, en su ATEÍSMO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92898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33794" name="Picture 2" descr="http://www.geomundos.com/masde40/Gema/egipto-piramides-de-gizeh_foto_18373cgdlsinb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7566" y="2357430"/>
            <a:ext cx="4626434" cy="3500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3893342" cy="4525963"/>
          </a:xfrm>
        </p:spPr>
        <p:txBody>
          <a:bodyPr>
            <a:normAutofit/>
          </a:bodyPr>
          <a:lstStyle/>
          <a:p>
            <a:r>
              <a:rPr lang="es-GT" sz="3200" b="1" dirty="0" smtClean="0"/>
              <a:t>Los profetas consideraban que una alianza  con EGIPTO significaba la fe en la humanidad en reemplazo de la fe en Dios (Isa. 31: 1, 3)</a:t>
            </a:r>
            <a:endParaRPr lang="es-GT" sz="32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450056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32770" name="Picture 2" descr="http://www.geocities.com/sellodedios/Egip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2348" y="2071678"/>
            <a:ext cx="4801652" cy="3843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571612"/>
            <a:ext cx="3429000" cy="4643470"/>
          </a:xfrm>
        </p:spPr>
        <p:txBody>
          <a:bodyPr>
            <a:normAutofit fontScale="92500" lnSpcReduction="10000"/>
          </a:bodyPr>
          <a:lstStyle/>
          <a:p>
            <a:r>
              <a:rPr lang="es-G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NORTE:</a:t>
            </a:r>
            <a:r>
              <a:rPr lang="es-GT" sz="3200" b="1" dirty="0" smtClean="0"/>
              <a:t>  Representa el poder religioso que se esfuerza por usurpar a Dios</a:t>
            </a:r>
          </a:p>
          <a:p>
            <a:r>
              <a:rPr lang="es-G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SUR:</a:t>
            </a:r>
          </a:p>
          <a:p>
            <a:pPr>
              <a:buNone/>
            </a:pPr>
            <a:r>
              <a:rPr lang="es-GT" sz="3200" b="1" dirty="0" smtClean="0"/>
              <a:t>    Representa a la fe puesta en la humanidad</a:t>
            </a:r>
            <a:endParaRPr lang="es-GT" sz="3200" b="1" dirty="0"/>
          </a:p>
        </p:txBody>
      </p:sp>
      <p:pic>
        <p:nvPicPr>
          <p:cNvPr id="25601" name="Picture 1" descr="C:\Users\rudy mendez\Documents\IMAGENES BIBLICAS-2\Section 10\0610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8732" y="1428736"/>
            <a:ext cx="3879548" cy="4867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457200" y="466345"/>
            <a:ext cx="8229600" cy="45719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642918"/>
            <a:ext cx="4038600" cy="5653547"/>
          </a:xfrm>
        </p:spPr>
        <p:txBody>
          <a:bodyPr>
            <a:noAutofit/>
          </a:bodyPr>
          <a:lstStyle/>
          <a:p>
            <a:r>
              <a:rPr lang="es-GT" sz="3000" b="1" dirty="0" smtClean="0"/>
              <a:t>Esta referencia al norte y al sur eran bien conocidas para los israelitas</a:t>
            </a:r>
          </a:p>
          <a:p>
            <a:r>
              <a:rPr lang="es-GT" sz="3000" b="1" dirty="0" smtClean="0"/>
              <a:t>Ellos estaban “atrapados” entre Babilonia (norte) y Egipto (sur)</a:t>
            </a:r>
          </a:p>
          <a:p>
            <a:r>
              <a:rPr lang="es-GT" sz="3000" b="1" dirty="0" smtClean="0"/>
              <a:t>Y esto es lo que Daniel nos da en sentido espiritual</a:t>
            </a:r>
            <a:endParaRPr lang="es-GT" sz="30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572528" y="1770501"/>
            <a:ext cx="121416" cy="4525963"/>
          </a:xfrm>
        </p:spPr>
        <p:txBody>
          <a:bodyPr>
            <a:normAutofit/>
          </a:bodyPr>
          <a:lstStyle/>
          <a:p>
            <a:endParaRPr lang="es-GT" dirty="0"/>
          </a:p>
        </p:txBody>
      </p:sp>
      <p:pic>
        <p:nvPicPr>
          <p:cNvPr id="30722" name="Picture 2" descr="http://www.geocities.com/sellodedios/Egip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849457"/>
            <a:ext cx="4071934" cy="3008543"/>
          </a:xfrm>
          <a:prstGeom prst="rect">
            <a:avLst/>
          </a:prstGeom>
          <a:noFill/>
        </p:spPr>
      </p:pic>
      <p:pic>
        <p:nvPicPr>
          <p:cNvPr id="6" name="Picture 2" descr="http://www.kalipedia.com/kalipediamedia/penrelcul/media/200707/18/relycult/20070718klpprcryc_80.Ies.S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1829" y="0"/>
            <a:ext cx="4102171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714488"/>
            <a:ext cx="3429000" cy="4500594"/>
          </a:xfrm>
        </p:spPr>
        <p:txBody>
          <a:bodyPr>
            <a:normAutofit fontScale="92500" lnSpcReduction="20000"/>
          </a:bodyPr>
          <a:lstStyle/>
          <a:p>
            <a:r>
              <a:rPr lang="es-GT" b="1" dirty="0" smtClean="0"/>
              <a:t>Ya la alusión al cuerno pequeño testifica el carácter espiritual del conflicto</a:t>
            </a:r>
          </a:p>
          <a:p>
            <a:r>
              <a:rPr lang="es-GT" b="1" dirty="0" smtClean="0"/>
              <a:t>El libro de Daniel, siempre describe este poder en lenguaje simbólico</a:t>
            </a:r>
          </a:p>
          <a:p>
            <a:r>
              <a:rPr lang="es-GT" b="1" dirty="0" smtClean="0"/>
              <a:t>Daniel 11: 5-45, está en lenguaje simbólico</a:t>
            </a:r>
            <a:endParaRPr lang="es-GT" b="1" dirty="0"/>
          </a:p>
        </p:txBody>
      </p:sp>
      <p:pic>
        <p:nvPicPr>
          <p:cNvPr id="5" name="Picture 2" descr="C:\Users\rudy mendez\Documents\FIGURAS\DANIEL\danie0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242870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214423"/>
            <a:ext cx="4038600" cy="5643578"/>
          </a:xfrm>
        </p:spPr>
        <p:txBody>
          <a:bodyPr>
            <a:normAutofit lnSpcReduction="10000"/>
          </a:bodyPr>
          <a:lstStyle/>
          <a:p>
            <a:r>
              <a:rPr lang="es-GT" b="1" dirty="0" smtClean="0"/>
              <a:t>La lucha personal y el ayuno de Daniel tiene su paralelo en una batalla espiritual de alcances cósmicos</a:t>
            </a:r>
          </a:p>
          <a:p>
            <a:r>
              <a:rPr lang="es-GT" b="1" dirty="0" smtClean="0"/>
              <a:t>En el cap. 11 nos adentramos en la esencia de esta guerra</a:t>
            </a:r>
          </a:p>
          <a:p>
            <a:r>
              <a:rPr lang="es-GT" b="1" dirty="0" smtClean="0"/>
              <a:t>Volvemos a la era de Darío el Medo, tiempo cuando Daniel había recibido la visión de las 70 semanas (v.1)</a:t>
            </a:r>
            <a:endParaRPr lang="es-GT" b="1" dirty="0"/>
          </a:p>
        </p:txBody>
      </p:sp>
      <p:pic>
        <p:nvPicPr>
          <p:cNvPr id="50177" name="Picture 1" descr="C:\Users\rudy mendez\Documents\IMÁGENES BÍBLICAS-1\Section 01\06010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357298"/>
            <a:ext cx="3929090" cy="4954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357166"/>
            <a:ext cx="7010400" cy="1143008"/>
          </a:xfrm>
        </p:spPr>
        <p:txBody>
          <a:bodyPr/>
          <a:lstStyle/>
          <a:p>
            <a:r>
              <a:rPr lang="es-GT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significado histórico</a:t>
            </a:r>
            <a:endParaRPr lang="es-GT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85786" y="1785926"/>
            <a:ext cx="4286280" cy="4233874"/>
          </a:xfrm>
        </p:spPr>
        <p:txBody>
          <a:bodyPr>
            <a:noAutofit/>
          </a:bodyPr>
          <a:lstStyle/>
          <a:p>
            <a:r>
              <a:rPr lang="es-GT" sz="3200" b="1" dirty="0" smtClean="0"/>
              <a:t>No es fácil encontrarle la parte histórica a cada detalle del capítulo 11 de Daniel</a:t>
            </a:r>
          </a:p>
          <a:p>
            <a:r>
              <a:rPr lang="es-GT" sz="3200" b="1" dirty="0" smtClean="0"/>
              <a:t>Pero es posible bosquejar tres temas principales de los v.5-39</a:t>
            </a:r>
            <a:endParaRPr lang="es-GT" sz="3200" b="1" dirty="0"/>
          </a:p>
        </p:txBody>
      </p:sp>
      <p:pic>
        <p:nvPicPr>
          <p:cNvPr id="22529" name="Picture 1" descr="C:\Users\rudy mendez\Documents\IMÁGENES BÍBLICAS-1\Section 02\06021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214942" y="1785926"/>
            <a:ext cx="3286148" cy="438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214290"/>
            <a:ext cx="7010400" cy="1214446"/>
          </a:xfrm>
        </p:spPr>
        <p:txBody>
          <a:bodyPr/>
          <a:lstStyle/>
          <a:p>
            <a:r>
              <a:rPr lang="es-G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s-G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conflicto entre el norte y el sur</a:t>
            </a:r>
            <a:endParaRPr lang="es-GT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7224" y="1643050"/>
            <a:ext cx="3714776" cy="4857784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Por un lado está el PODER ECLESIÁSTICO (el “norte”) que usurpa el lugar de Dios; echa por tierra la verdad y el santuario</a:t>
            </a:r>
          </a:p>
          <a:p>
            <a:r>
              <a:rPr lang="es-GT" b="1" dirty="0" smtClean="0"/>
              <a:t>Por otro lado están los MOVIMIENTOS FILOSÓFICOS Y POLÍTICOS  ATEOS (el “sur”)</a:t>
            </a:r>
            <a:endParaRPr lang="es-GT" b="1" dirty="0"/>
          </a:p>
        </p:txBody>
      </p:sp>
      <p:pic>
        <p:nvPicPr>
          <p:cNvPr id="21505" name="Picture 1" descr="C:\Users\rudy mendez\Documents\IMÁGENES BÍBLICAS-1\Section 02\06021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00174"/>
            <a:ext cx="3450920" cy="4602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671498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500174"/>
            <a:ext cx="3821904" cy="5000659"/>
          </a:xfrm>
        </p:spPr>
        <p:txBody>
          <a:bodyPr/>
          <a:lstStyle/>
          <a:p>
            <a:r>
              <a:rPr lang="es-GT" b="1" dirty="0" smtClean="0"/>
              <a:t>Ambos  poderes se hacen la guerra mutuamente</a:t>
            </a:r>
          </a:p>
          <a:p>
            <a:r>
              <a:rPr lang="es-GT" b="1" dirty="0" smtClean="0"/>
              <a:t>Vemos esta lucha en: el Renacimiento, la Revolución Francesa, etc. Es la iglesia popular contra los gobiernos seculares y ateos, etc. 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3" y="1770501"/>
            <a:ext cx="45719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26626" name="Picture 2" descr="http://www.laeditorialvirtual.com.ar/Pages/Sutton_Anthony/WallStreet/WallStreet_00C_Introduccion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71612"/>
            <a:ext cx="4476419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La alianza entre el norte y el sur</a:t>
            </a:r>
            <a:endParaRPr lang="es-G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14282" y="1928802"/>
            <a:ext cx="4288662" cy="4367662"/>
          </a:xfrm>
        </p:spPr>
        <p:txBody>
          <a:bodyPr>
            <a:noAutofit/>
          </a:bodyPr>
          <a:lstStyle/>
          <a:p>
            <a:r>
              <a:rPr lang="es-GT" sz="3200" b="1" dirty="0" smtClean="0"/>
              <a:t>Lo vemos en los v.6, 17, 22 y 23.</a:t>
            </a:r>
          </a:p>
          <a:p>
            <a:r>
              <a:rPr lang="es-GT" sz="3200" b="1" dirty="0" smtClean="0"/>
              <a:t>Pensemos en los acuerdos entre la IGLESIA y el ESTADO de Constantino, las alianzas medievales, etc.</a:t>
            </a:r>
            <a:endParaRPr lang="es-GT" sz="32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450056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25602" name="Picture 2" descr="http://marcianitosverdes.haaan.com/wp-content/uploads/2007/08/windowslivewriterunfenmenoatmosfricoenelorigendelcristian-13610constantino15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928802"/>
            <a:ext cx="4500562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El conflicto entre el norte y el pueblo de Dios</a:t>
            </a:r>
            <a:endParaRPr lang="es-G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2143116"/>
            <a:ext cx="4038600" cy="4153348"/>
          </a:xfrm>
        </p:spPr>
        <p:txBody>
          <a:bodyPr>
            <a:normAutofit/>
          </a:bodyPr>
          <a:lstStyle/>
          <a:p>
            <a:r>
              <a:rPr lang="es-GT" sz="3000" b="1" dirty="0" smtClean="0"/>
              <a:t>Lo vemos en los v. 16, 28, 30, 31 y 35</a:t>
            </a:r>
          </a:p>
          <a:p>
            <a:r>
              <a:rPr lang="es-GT" sz="3000" b="1" dirty="0" smtClean="0"/>
              <a:t>La persecución y la intolerancia han marcado la historia de la iglesia desde el Siglo IV hasta la Revolución Francesa</a:t>
            </a:r>
            <a:endParaRPr lang="es-GT" sz="30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572528" y="1770501"/>
            <a:ext cx="121416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24578" name="Picture 2" descr="http://sfrang.com/historia/graphics/40/41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069" y="2071678"/>
            <a:ext cx="3910773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643050"/>
            <a:ext cx="3429000" cy="4376750"/>
          </a:xfrm>
        </p:spPr>
        <p:txBody>
          <a:bodyPr>
            <a:normAutofit fontScale="92500" lnSpcReduction="20000"/>
          </a:bodyPr>
          <a:lstStyle/>
          <a:p>
            <a:r>
              <a:rPr lang="es-GT" b="1" dirty="0" smtClean="0"/>
              <a:t>Estos tres temas preparan el camino para los eventos del tiempo del fin</a:t>
            </a:r>
          </a:p>
          <a:p>
            <a:r>
              <a:rPr lang="es-GT" b="1" dirty="0" smtClean="0"/>
              <a:t>La última etapa (v.40-45) viene delante de nosotros.  Es la ULTIMA BATALLA	</a:t>
            </a:r>
          </a:p>
          <a:p>
            <a:r>
              <a:rPr lang="es-GT" b="1" dirty="0" smtClean="0"/>
              <a:t>Y viene en dos ofensivas.  Y es contra el pueblo de Dios</a:t>
            </a:r>
            <a:endParaRPr lang="es-GT" b="1" dirty="0"/>
          </a:p>
        </p:txBody>
      </p:sp>
      <p:pic>
        <p:nvPicPr>
          <p:cNvPr id="23553" name="Picture 1" descr="C:\Users\rudy mendez\Documents\FIGURAS\Eventos finales 2\NEW-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192880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01122" cy="500066"/>
          </a:xfrm>
        </p:spPr>
        <p:txBody>
          <a:bodyPr/>
          <a:lstStyle/>
          <a:p>
            <a:r>
              <a:rPr lang="es-G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Un ataque del sur contra el norte</a:t>
            </a:r>
            <a:endParaRPr lang="es-G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14348" y="1643050"/>
            <a:ext cx="3857652" cy="4643470"/>
          </a:xfrm>
        </p:spPr>
        <p:txBody>
          <a:bodyPr/>
          <a:lstStyle/>
          <a:p>
            <a:r>
              <a:rPr lang="es-GT" b="1" dirty="0" smtClean="0"/>
              <a:t>La batalla es corta pero intensa</a:t>
            </a:r>
          </a:p>
          <a:p>
            <a:r>
              <a:rPr lang="es-GT" b="1" dirty="0" smtClean="0"/>
              <a:t>El sur es aplastado por el norte (v.40)</a:t>
            </a:r>
          </a:p>
          <a:p>
            <a:r>
              <a:rPr lang="es-GT" b="1" dirty="0" smtClean="0"/>
              <a:t>El rey del norte conquista la “tierra gloriosa” pero la victoria aún no es total</a:t>
            </a:r>
            <a:endParaRPr lang="es-GT" b="1" dirty="0"/>
          </a:p>
        </p:txBody>
      </p:sp>
      <p:pic>
        <p:nvPicPr>
          <p:cNvPr id="16385" name="Picture 1" descr="C:\Users\rudy mendez\Documents\IMÁGENES BÍBLICAS-1\Section 02\06021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357298"/>
            <a:ext cx="3593796" cy="479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385746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214422"/>
            <a:ext cx="3821904" cy="5357851"/>
          </a:xfrm>
        </p:spPr>
        <p:txBody>
          <a:bodyPr>
            <a:normAutofit lnSpcReduction="10000"/>
          </a:bodyPr>
          <a:lstStyle/>
          <a:p>
            <a:r>
              <a:rPr lang="es-GT" b="1" dirty="0" smtClean="0"/>
              <a:t>Históricamente, significa que el poder político-religioso triunfará sobre los movimientos ateos y políticos</a:t>
            </a:r>
          </a:p>
          <a:p>
            <a:r>
              <a:rPr lang="es-GT" b="1" dirty="0" smtClean="0"/>
              <a:t>Se harán intentos contra el pueblo de Dios</a:t>
            </a:r>
          </a:p>
          <a:p>
            <a:r>
              <a:rPr lang="es-GT" b="1" dirty="0" smtClean="0"/>
              <a:t>Pero la victoria del rey del norte no es total ni definitiva (v.41)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3" y="1770501"/>
            <a:ext cx="45719" cy="4525963"/>
          </a:xfrm>
        </p:spPr>
        <p:txBody>
          <a:bodyPr>
            <a:normAutofit lnSpcReduction="10000"/>
          </a:bodyPr>
          <a:lstStyle/>
          <a:p>
            <a:endParaRPr lang="es-GT" dirty="0"/>
          </a:p>
        </p:txBody>
      </p:sp>
      <p:pic>
        <p:nvPicPr>
          <p:cNvPr id="21506" name="Picture 2" descr="http://faculty.washington.edu/petersen/462/autodaf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142984"/>
            <a:ext cx="4267200" cy="5186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428604"/>
            <a:ext cx="7010400" cy="1143008"/>
          </a:xfrm>
        </p:spPr>
        <p:txBody>
          <a:bodyPr/>
          <a:lstStyle/>
          <a:p>
            <a:r>
              <a:rPr lang="es-G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Una segunda ofensiva</a:t>
            </a:r>
            <a:endParaRPr lang="es-G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85786" y="1785926"/>
            <a:ext cx="3786214" cy="4233874"/>
          </a:xfrm>
        </p:spPr>
        <p:txBody>
          <a:bodyPr/>
          <a:lstStyle/>
          <a:p>
            <a:r>
              <a:rPr lang="es-GT" b="1" dirty="0" smtClean="0"/>
              <a:t>El rey del norte penetra en las regiones mas lejanas del sur: Libia y Etiopía</a:t>
            </a:r>
          </a:p>
          <a:p>
            <a:r>
              <a:rPr lang="es-GT" b="1" dirty="0" smtClean="0"/>
              <a:t>Pero hay rumores del noreste, es decir, desde Palestina, que lo fuerzan a regresar en esa dirección</a:t>
            </a:r>
            <a:endParaRPr lang="es-GT" b="1" dirty="0"/>
          </a:p>
        </p:txBody>
      </p:sp>
      <p:pic>
        <p:nvPicPr>
          <p:cNvPr id="14337" name="Picture 1" descr="C:\Users\rudy mendez\Documents\IMÁGENES BÍBLICAS-1\Section 02\06021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29190" y="1785926"/>
            <a:ext cx="3335106" cy="4448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171432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428736"/>
            <a:ext cx="3750466" cy="5143535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Sale con gran ira (v.44)</a:t>
            </a:r>
          </a:p>
          <a:p>
            <a:r>
              <a:rPr lang="es-GT" b="1" dirty="0" smtClean="0"/>
              <a:t>Sus intenciones son claras: matar y destruir</a:t>
            </a:r>
          </a:p>
          <a:p>
            <a:r>
              <a:rPr lang="es-GT" b="1" dirty="0" smtClean="0"/>
              <a:t>Ahora ya nada frena su avance</a:t>
            </a:r>
          </a:p>
          <a:p>
            <a:r>
              <a:rPr lang="es-GT" b="1" dirty="0" smtClean="0"/>
              <a:t>Ya no está más solo, sus enemigos marchan a su lado(v.43)</a:t>
            </a:r>
          </a:p>
          <a:p>
            <a:r>
              <a:rPr lang="es-GT" b="1" dirty="0" smtClean="0"/>
              <a:t>Por primera vez el norte y el sur se alían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235774" cy="4525963"/>
          </a:xfrm>
        </p:spPr>
        <p:txBody>
          <a:bodyPr>
            <a:normAutofit fontScale="92500" lnSpcReduction="10000"/>
          </a:bodyPr>
          <a:lstStyle/>
          <a:p>
            <a:endParaRPr lang="es-GT" dirty="0"/>
          </a:p>
        </p:txBody>
      </p:sp>
      <p:pic>
        <p:nvPicPr>
          <p:cNvPr id="18434" name="Picture 2" descr="http://blufiles.storage.live.com/y1pGiASKM-qgIA-NbnPCCa0DHLzn2LgJ5AWT8N4uevYUeafKlMr2vnI_lCLUHIwyRNB41Y8zjcQFs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857364"/>
            <a:ext cx="4643438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357166"/>
            <a:ext cx="7010400" cy="1071570"/>
          </a:xfrm>
        </p:spPr>
        <p:txBody>
          <a:bodyPr/>
          <a:lstStyle/>
          <a:p>
            <a:r>
              <a:rPr lang="es-GT" dirty="0" smtClean="0"/>
              <a:t>Las guerras persas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00100" y="1714488"/>
            <a:ext cx="3571900" cy="4857784"/>
          </a:xfrm>
        </p:spPr>
        <p:txBody>
          <a:bodyPr>
            <a:normAutofit lnSpcReduction="10000"/>
          </a:bodyPr>
          <a:lstStyle/>
          <a:p>
            <a:r>
              <a:rPr lang="es-GT" b="1" dirty="0" smtClean="0"/>
              <a:t>El ángel Gabriel vuelve a contar la historia desde el comienzo</a:t>
            </a:r>
          </a:p>
          <a:p>
            <a:r>
              <a:rPr lang="es-GT" b="1" dirty="0" smtClean="0"/>
              <a:t>Los tres reyes (v.2) son de origen persa. Estos son:</a:t>
            </a:r>
          </a:p>
          <a:p>
            <a:r>
              <a:rPr lang="es-GT" b="1" dirty="0" smtClean="0"/>
              <a:t>1)</a:t>
            </a:r>
            <a:r>
              <a:rPr lang="es-GT" b="1" dirty="0" err="1" smtClean="0"/>
              <a:t>Cambises</a:t>
            </a:r>
            <a:endParaRPr lang="es-GT" b="1" dirty="0" smtClean="0"/>
          </a:p>
          <a:p>
            <a:r>
              <a:rPr lang="es-GT" b="1" dirty="0" smtClean="0"/>
              <a:t>2)Darío</a:t>
            </a:r>
          </a:p>
          <a:p>
            <a:r>
              <a:rPr lang="es-GT" b="1" dirty="0" smtClean="0"/>
              <a:t>3)</a:t>
            </a:r>
            <a:r>
              <a:rPr lang="es-GT" b="1" dirty="0" err="1" smtClean="0"/>
              <a:t>Jerjes</a:t>
            </a:r>
            <a:r>
              <a:rPr lang="es-GT" b="1" dirty="0" smtClean="0"/>
              <a:t> (El “</a:t>
            </a:r>
            <a:r>
              <a:rPr lang="es-GT" b="1" dirty="0" err="1" smtClean="0"/>
              <a:t>Asuero</a:t>
            </a:r>
            <a:r>
              <a:rPr lang="es-GT" b="1" dirty="0" smtClean="0"/>
              <a:t>” de Ester)</a:t>
            </a:r>
          </a:p>
          <a:p>
            <a:endParaRPr lang="es-GT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43966" y="1770501"/>
            <a:ext cx="49978" cy="4525963"/>
          </a:xfrm>
        </p:spPr>
        <p:txBody>
          <a:bodyPr>
            <a:normAutofit lnSpcReduction="10000"/>
          </a:bodyPr>
          <a:lstStyle/>
          <a:p>
            <a:endParaRPr lang="es-GT" dirty="0"/>
          </a:p>
        </p:txBody>
      </p:sp>
      <p:pic>
        <p:nvPicPr>
          <p:cNvPr id="49154" name="Picture 2" descr="http://www.geocities.com/historia_imperia/grecia/8/jerj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85926"/>
            <a:ext cx="3933342" cy="4533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3750466" cy="4525963"/>
          </a:xfrm>
        </p:spPr>
        <p:txBody>
          <a:bodyPr/>
          <a:lstStyle/>
          <a:p>
            <a:r>
              <a:rPr lang="es-GT" b="1" dirty="0" smtClean="0"/>
              <a:t>Los pueblos del sur reconocen al norte como su líder y lo siguen en la última batalla contra “el monte glorioso y santo”</a:t>
            </a:r>
          </a:p>
          <a:p>
            <a:r>
              <a:rPr lang="es-GT" b="1" dirty="0" smtClean="0"/>
              <a:t>Levantan campamento “entre los mares”(v.45)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664402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15362" name="Picture 2" descr="http://es.geocities.com/vati205/noti8/laurabu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3850" y="2285992"/>
            <a:ext cx="5010150" cy="347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171432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3714776" cy="5143535"/>
          </a:xfrm>
        </p:spPr>
        <p:txBody>
          <a:bodyPr>
            <a:normAutofit lnSpcReduction="10000"/>
          </a:bodyPr>
          <a:lstStyle/>
          <a:p>
            <a:r>
              <a:rPr lang="es-GT" b="1" dirty="0" smtClean="0"/>
              <a:t>Su aparición amenaza el templo de Dios (el “monte glorioso y santo” designa la ubicación celestial de la morada de Dios)</a:t>
            </a:r>
          </a:p>
          <a:p>
            <a:r>
              <a:rPr lang="es-GT" b="1" dirty="0" smtClean="0"/>
              <a:t>Son los mismos elementos de la famosa profecía del Armagedón de Apocalipsis 16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3" y="1770501"/>
            <a:ext cx="45719" cy="4525963"/>
          </a:xfrm>
        </p:spPr>
        <p:txBody>
          <a:bodyPr>
            <a:normAutofit lnSpcReduction="10000"/>
          </a:bodyPr>
          <a:lstStyle/>
          <a:p>
            <a:endParaRPr lang="es-GT" dirty="0"/>
          </a:p>
        </p:txBody>
      </p:sp>
      <p:pic>
        <p:nvPicPr>
          <p:cNvPr id="14338" name="Picture 2" descr="http://www.editoriallapaz.org/armagedon_files/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214554"/>
            <a:ext cx="5131242" cy="3281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99994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14282" y="1214423"/>
            <a:ext cx="4288662" cy="5643578"/>
          </a:xfrm>
        </p:spPr>
        <p:txBody>
          <a:bodyPr>
            <a:normAutofit lnSpcReduction="10000"/>
          </a:bodyPr>
          <a:lstStyle/>
          <a:p>
            <a:r>
              <a:rPr lang="es-GT" b="1" dirty="0" smtClean="0"/>
              <a:t>Es una alusión a una batalla espiritual de dimensiones mundiales</a:t>
            </a:r>
          </a:p>
          <a:p>
            <a:r>
              <a:rPr lang="es-GT" b="1" dirty="0" smtClean="0"/>
              <a:t>“Los reyes de la tierra en todo el mundo” (Apoc.16: 14) son los del “norte” y los del “sur”(</a:t>
            </a:r>
            <a:r>
              <a:rPr lang="es-GT" b="1" dirty="0" err="1" smtClean="0"/>
              <a:t>Dan.</a:t>
            </a:r>
            <a:r>
              <a:rPr lang="es-GT" b="1" dirty="0" smtClean="0"/>
              <a:t> 11), se unen por primera vez en una batalla contra el reino de Dios, contra su pueblo que guarda sus mandamientos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43966" y="1770501"/>
            <a:ext cx="49978" cy="4525963"/>
          </a:xfrm>
        </p:spPr>
        <p:txBody>
          <a:bodyPr>
            <a:normAutofit lnSpcReduction="10000"/>
          </a:bodyPr>
          <a:lstStyle/>
          <a:p>
            <a:endParaRPr lang="es-GT" dirty="0"/>
          </a:p>
        </p:txBody>
      </p:sp>
      <p:pic>
        <p:nvPicPr>
          <p:cNvPr id="13314" name="Picture 2" descr="http://i.esmas.com/image/0/000/006/176/bush-papa_370x2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16490"/>
            <a:ext cx="4500562" cy="3284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85786" y="1571612"/>
            <a:ext cx="3786214" cy="4448188"/>
          </a:xfrm>
        </p:spPr>
        <p:txBody>
          <a:bodyPr/>
          <a:lstStyle/>
          <a:p>
            <a:r>
              <a:rPr lang="es-GT" b="1" dirty="0" smtClean="0"/>
              <a:t>Hoy, estamos viviendo en una época en la que casi nadie cree en la Segunda Venida de Cristo para establecer Él su reino</a:t>
            </a:r>
          </a:p>
          <a:p>
            <a:r>
              <a:rPr lang="es-GT" b="1" dirty="0" smtClean="0"/>
              <a:t>Casi nadie está esperando la Ciudad de Dios </a:t>
            </a:r>
            <a:endParaRPr lang="es-GT" b="1" dirty="0"/>
          </a:p>
        </p:txBody>
      </p:sp>
      <p:pic>
        <p:nvPicPr>
          <p:cNvPr id="12289" name="Picture 1" descr="C:\Users\rudy mendez\Documents\FIGURAS\Eventos finales 2\NEW-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04796" y="1928802"/>
            <a:ext cx="4539204" cy="3404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314308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571612"/>
            <a:ext cx="3893342" cy="4929221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Medio mundo se está esforzando por construirla aquí y ahora</a:t>
            </a:r>
          </a:p>
          <a:p>
            <a:r>
              <a:rPr lang="es-GT" b="1" dirty="0" smtClean="0"/>
              <a:t>El foco se ha movido hacia la iniciativa humana</a:t>
            </a:r>
          </a:p>
          <a:p>
            <a:r>
              <a:rPr lang="es-GT" b="1" dirty="0" smtClean="0"/>
              <a:t>Hoy la religión prefiere unirse a la política para establecer un mejor mundo aquí, sin esperar el de Dios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29124" y="1770501"/>
            <a:ext cx="4264820" cy="4658895"/>
          </a:xfrm>
        </p:spPr>
        <p:txBody>
          <a:bodyPr>
            <a:normAutofit fontScale="92500" lnSpcReduction="10000"/>
          </a:bodyPr>
          <a:lstStyle/>
          <a:p>
            <a:endParaRPr lang="es-GT" dirty="0"/>
          </a:p>
        </p:txBody>
      </p:sp>
      <p:pic>
        <p:nvPicPr>
          <p:cNvPr id="1026" name="Picture 2" descr="E:\PROPHECY\Slide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071678"/>
            <a:ext cx="4714876" cy="3482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500175"/>
            <a:ext cx="3964780" cy="5357826"/>
          </a:xfrm>
        </p:spPr>
        <p:txBody>
          <a:bodyPr>
            <a:normAutofit/>
          </a:bodyPr>
          <a:lstStyle/>
          <a:p>
            <a:r>
              <a:rPr lang="es-GT" b="1" dirty="0" smtClean="0"/>
              <a:t>Algo similar también pretende la “Nueva Era”, que exaltan la humanidad a una categoría divina</a:t>
            </a:r>
          </a:p>
          <a:p>
            <a:r>
              <a:rPr lang="es-GT" b="1" dirty="0" smtClean="0"/>
              <a:t>El rey del norte reúne a todos los movimientos religiosos  bajo la carátula de intenciones piadosas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43966" y="1770501"/>
            <a:ext cx="49978" cy="4525963"/>
          </a:xfrm>
        </p:spPr>
        <p:txBody>
          <a:bodyPr>
            <a:normAutofit/>
          </a:bodyPr>
          <a:lstStyle/>
          <a:p>
            <a:endParaRPr lang="es-GT" dirty="0"/>
          </a:p>
        </p:txBody>
      </p:sp>
      <p:pic>
        <p:nvPicPr>
          <p:cNvPr id="10244" name="Picture 4" descr="http://www.geocities.com/pignataresi/images/immagini3/ecumenis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214554"/>
            <a:ext cx="4714876" cy="3424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171432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7224" y="1714488"/>
            <a:ext cx="3714776" cy="4786346"/>
          </a:xfrm>
        </p:spPr>
        <p:txBody>
          <a:bodyPr>
            <a:normAutofit fontScale="92500"/>
          </a:bodyPr>
          <a:lstStyle/>
          <a:p>
            <a:r>
              <a:rPr lang="es-GT" b="1" dirty="0" smtClean="0"/>
              <a:t>Y unidas a todas las organizaciones que promueven el cielo en la tierra...entierran todas las esperanzas de un Reino Celestial</a:t>
            </a:r>
          </a:p>
          <a:p>
            <a:r>
              <a:rPr lang="es-GT" b="1" dirty="0" smtClean="0"/>
              <a:t>Los líderes mundiales hoy hablan de un NUEVO ORDEN MUNDIAL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450056" cy="4525963"/>
          </a:xfrm>
        </p:spPr>
        <p:txBody>
          <a:bodyPr>
            <a:normAutofit fontScale="92500"/>
          </a:bodyPr>
          <a:lstStyle/>
          <a:p>
            <a:endParaRPr lang="es-GT" dirty="0"/>
          </a:p>
        </p:txBody>
      </p:sp>
      <p:pic>
        <p:nvPicPr>
          <p:cNvPr id="9218" name="Picture 2" descr="http://www.centrorey.org/dollar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6867" y="1643050"/>
            <a:ext cx="4387133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85926"/>
            <a:ext cx="4038600" cy="4510538"/>
          </a:xfrm>
        </p:spPr>
        <p:txBody>
          <a:bodyPr>
            <a:normAutofit/>
          </a:bodyPr>
          <a:lstStyle/>
          <a:p>
            <a:r>
              <a:rPr lang="es-GT" sz="3200" b="1" dirty="0" smtClean="0"/>
              <a:t>La antigua utopía de Babel ha revivido y la unidad de nuevo es una posibilidad</a:t>
            </a:r>
          </a:p>
          <a:p>
            <a:r>
              <a:rPr lang="es-GT" sz="3200" b="1" dirty="0" smtClean="0"/>
              <a:t>Todo lo que se necesita es un líder aceptado por todos</a:t>
            </a:r>
            <a:endParaRPr lang="es-GT" sz="32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235774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7170" name="Picture 2" descr="http://radiocristiandad.files.wordpress.com/2006/09/pa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643050"/>
            <a:ext cx="3567118" cy="4886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00100" y="1714488"/>
            <a:ext cx="3429024" cy="4305312"/>
          </a:xfrm>
        </p:spPr>
        <p:txBody>
          <a:bodyPr>
            <a:normAutofit fontScale="85000" lnSpcReduction="10000"/>
          </a:bodyPr>
          <a:lstStyle/>
          <a:p>
            <a:r>
              <a:rPr lang="es-GT" b="1" dirty="0" smtClean="0"/>
              <a:t>La batalla descrita por el profeta no incumbe directamente al estado moderno de Israel</a:t>
            </a:r>
          </a:p>
          <a:p>
            <a:r>
              <a:rPr lang="es-GT" b="1" dirty="0" smtClean="0"/>
              <a:t>El templo ya no existe más</a:t>
            </a:r>
          </a:p>
          <a:p>
            <a:r>
              <a:rPr lang="es-GT" b="1" dirty="0" smtClean="0"/>
              <a:t>Algunos se imaginan un Armagedón en una Palestina rodeada de árabes sanguinarios</a:t>
            </a:r>
            <a:endParaRPr lang="es-GT" b="1" dirty="0"/>
          </a:p>
        </p:txBody>
      </p:sp>
      <p:pic>
        <p:nvPicPr>
          <p:cNvPr id="3075" name="Picture 3" descr="C:\Users\rudy mendez\Documents\FIGURAS\Eventos de los ultimos dias\NEW-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000240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171432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7224" y="1714488"/>
            <a:ext cx="3714776" cy="4305312"/>
          </a:xfrm>
        </p:spPr>
        <p:txBody>
          <a:bodyPr/>
          <a:lstStyle/>
          <a:p>
            <a:r>
              <a:rPr lang="es-GT" b="1" dirty="0" smtClean="0"/>
              <a:t>Pero el Armagedón no tiene nada que ver con el Israel moderno</a:t>
            </a:r>
          </a:p>
          <a:p>
            <a:r>
              <a:rPr lang="es-GT" b="1" dirty="0" smtClean="0"/>
              <a:t>El Armagedón es nuestra batalla</a:t>
            </a:r>
          </a:p>
          <a:p>
            <a:r>
              <a:rPr lang="es-GT" b="1" dirty="0" smtClean="0"/>
              <a:t>Es la lucha entre dos mentalidades, dos concepciones de la felicidad y la religión</a:t>
            </a:r>
            <a:endParaRPr lang="es-GT" b="1" dirty="0"/>
          </a:p>
        </p:txBody>
      </p:sp>
      <p:pic>
        <p:nvPicPr>
          <p:cNvPr id="2050" name="Picture 2" descr="C:\Users\rudy mendez\Documents\FIGURAS\Eventos de los ultimos dias\NEW-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214554"/>
            <a:ext cx="4487862" cy="3547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3893342" cy="4873209"/>
          </a:xfrm>
        </p:spPr>
        <p:txBody>
          <a:bodyPr>
            <a:normAutofit/>
          </a:bodyPr>
          <a:lstStyle/>
          <a:p>
            <a:r>
              <a:rPr lang="es-GT" b="1" dirty="0" smtClean="0"/>
              <a:t>El cuarto (v.2) es </a:t>
            </a:r>
            <a:r>
              <a:rPr lang="es-GT" b="1" dirty="0" err="1" smtClean="0"/>
              <a:t>Artajerjes</a:t>
            </a:r>
            <a:r>
              <a:rPr lang="es-GT" b="1" dirty="0" smtClean="0"/>
              <a:t> (465-423 AC)</a:t>
            </a:r>
          </a:p>
          <a:p>
            <a:r>
              <a:rPr lang="es-GT" b="1" dirty="0" smtClean="0"/>
              <a:t>Este rey, como lo confirma la historia, era extremadamente  rico</a:t>
            </a:r>
          </a:p>
          <a:p>
            <a:r>
              <a:rPr lang="es-GT" b="1" dirty="0" smtClean="0"/>
              <a:t>Es significativo que la profecía se centre en este rey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235774" cy="4525963"/>
          </a:xfrm>
        </p:spPr>
        <p:txBody>
          <a:bodyPr>
            <a:normAutofit/>
          </a:bodyPr>
          <a:lstStyle/>
          <a:p>
            <a:endParaRPr lang="es-GT" dirty="0"/>
          </a:p>
        </p:txBody>
      </p:sp>
      <p:pic>
        <p:nvPicPr>
          <p:cNvPr id="48130" name="Picture 2" descr="http://farm1.static.flickr.com/167/466238380_36d0731aed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362195"/>
            <a:ext cx="4643438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85786" y="1643050"/>
            <a:ext cx="3571900" cy="4643470"/>
          </a:xfrm>
        </p:spPr>
        <p:txBody>
          <a:bodyPr/>
          <a:lstStyle/>
          <a:p>
            <a:r>
              <a:rPr lang="es-GT" sz="3000" b="1" dirty="0" smtClean="0"/>
              <a:t>El verdadero campo de batalla es el mundo entero</a:t>
            </a:r>
          </a:p>
          <a:p>
            <a:r>
              <a:rPr lang="es-GT" sz="3000" b="1" dirty="0" smtClean="0"/>
              <a:t>Y tú y yo formaremos parte</a:t>
            </a:r>
          </a:p>
          <a:p>
            <a:r>
              <a:rPr lang="es-GT" sz="3000" b="1" dirty="0" smtClean="0"/>
              <a:t>¿De qué lado piensas estar?</a:t>
            </a:r>
            <a:endParaRPr lang="es-GT" sz="3000" b="1" dirty="0"/>
          </a:p>
        </p:txBody>
      </p:sp>
      <p:pic>
        <p:nvPicPr>
          <p:cNvPr id="1026" name="Picture 2" descr="C:\Users\rudy mendez\Documents\FIGURAS\Eventos de los ultimos dias\NEW-1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857364"/>
            <a:ext cx="4487862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udy mendez\Documents\IMÁGENES BÍBLICAS-NT\pinturas de jesus\crossbrid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857364"/>
            <a:ext cx="3607590" cy="4786346"/>
          </a:xfrm>
        </p:spPr>
        <p:txBody>
          <a:bodyPr>
            <a:normAutofit/>
          </a:bodyPr>
          <a:lstStyle/>
          <a:p>
            <a:r>
              <a:rPr lang="es-GT" sz="3600" b="1" dirty="0" err="1" smtClean="0"/>
              <a:t>Artajerjes</a:t>
            </a:r>
            <a:r>
              <a:rPr lang="es-GT" sz="3600" b="1" dirty="0" smtClean="0"/>
              <a:t> es el punto de partida para la profecía de las 70 semanas y de los 2300 días</a:t>
            </a:r>
          </a:p>
          <a:p>
            <a:pPr>
              <a:buNone/>
            </a:pPr>
            <a:endParaRPr lang="es-GT" sz="36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92898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47106" name="Picture 2" descr="http://www.mgar.net/africa/images/jer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928802"/>
            <a:ext cx="4714876" cy="3328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285728"/>
            <a:ext cx="7010400" cy="571504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0034" y="1142985"/>
            <a:ext cx="4286280" cy="5429288"/>
          </a:xfrm>
        </p:spPr>
        <p:txBody>
          <a:bodyPr>
            <a:normAutofit lnSpcReduction="10000"/>
          </a:bodyPr>
          <a:lstStyle/>
          <a:p>
            <a:r>
              <a:rPr lang="es-GT" b="1" dirty="0" smtClean="0"/>
              <a:t>El rey mencionado después de </a:t>
            </a:r>
            <a:r>
              <a:rPr lang="es-GT" b="1" dirty="0" err="1" smtClean="0"/>
              <a:t>Artajerjes</a:t>
            </a:r>
            <a:r>
              <a:rPr lang="es-GT" b="1" dirty="0" smtClean="0"/>
              <a:t> es fácil de reconocer.</a:t>
            </a:r>
          </a:p>
          <a:p>
            <a:r>
              <a:rPr lang="es-GT" b="1" dirty="0" smtClean="0"/>
              <a:t>El lenguaje del ángel en los v. 3 y 4 es el mismo de Dan.8: 8</a:t>
            </a:r>
          </a:p>
          <a:p>
            <a:r>
              <a:rPr lang="es-GT" b="1" dirty="0" smtClean="0"/>
              <a:t>Se trata de Alejandro Magno (de GRECIA), cuyo imperio sus cuatro generales posteriormente dividieron (luego de la muerte de Alejandro)</a:t>
            </a:r>
            <a:endParaRPr lang="es-GT" b="1" dirty="0"/>
          </a:p>
        </p:txBody>
      </p:sp>
      <p:pic>
        <p:nvPicPr>
          <p:cNvPr id="5" name="Picture 2" descr="http://www.zumacaya.com/alejand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452484" cy="480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3750466" cy="4525963"/>
          </a:xfrm>
        </p:spPr>
        <p:txBody>
          <a:bodyPr/>
          <a:lstStyle/>
          <a:p>
            <a:r>
              <a:rPr lang="es-GT" b="1" dirty="0" smtClean="0"/>
              <a:t>Pero en el v.4,u.p.,  se puede ver una transición de poder</a:t>
            </a:r>
          </a:p>
          <a:p>
            <a:r>
              <a:rPr lang="es-GT" b="1" dirty="0" smtClean="0"/>
              <a:t>El reino griego cae bajo el control de un poder que surge después de su propia división, esto es, ROMA 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43966" y="1770501"/>
            <a:ext cx="49978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51202" name="Picture 2" descr="http://www.arqhys.com/articulos/imperio-rom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000240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28662" y="1643050"/>
            <a:ext cx="3500462" cy="4376750"/>
          </a:xfrm>
        </p:spPr>
        <p:txBody>
          <a:bodyPr>
            <a:normAutofit fontScale="92500"/>
          </a:bodyPr>
          <a:lstStyle/>
          <a:p>
            <a:r>
              <a:rPr lang="es-GT" sz="3200" b="1" dirty="0" smtClean="0"/>
              <a:t>Pero como en el cap.8, Daniel 11 apenas hace alusión al imperio de Roma</a:t>
            </a:r>
          </a:p>
          <a:p>
            <a:r>
              <a:rPr lang="es-GT" sz="3200" b="1" dirty="0" smtClean="0"/>
              <a:t>Se centra en la siguiente etapa que durará hasta el tiempo del fin</a:t>
            </a:r>
            <a:endParaRPr lang="es-GT" sz="32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450056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50178" name="Picture 2" descr="http://html.rincondelvago.com/files/0/5/6/0001205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0" y="2285992"/>
            <a:ext cx="4508500" cy="3047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PF18</Template>
  <TotalTime>447</TotalTime>
  <Words>1897</Words>
  <Application>Microsoft Office PowerPoint</Application>
  <PresentationFormat>Presentación en pantalla (4:3)</PresentationFormat>
  <Paragraphs>159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2" baseType="lpstr">
      <vt:lpstr>Default Design</vt:lpstr>
      <vt:lpstr>SECRETOS DE DANIEL Tema 11</vt:lpstr>
      <vt:lpstr>Diapositiva 2</vt:lpstr>
      <vt:lpstr>Diapositiva 3</vt:lpstr>
      <vt:lpstr>Las guerras persas</vt:lpstr>
      <vt:lpstr>Diapositiva 5</vt:lpstr>
      <vt:lpstr>Diapositiva 6</vt:lpstr>
      <vt:lpstr>Diapositiva 7</vt:lpstr>
      <vt:lpstr>Diapositiva 8</vt:lpstr>
      <vt:lpstr>Diapositiva 9</vt:lpstr>
      <vt:lpstr>El norte contra el sur</vt:lpstr>
      <vt:lpstr>Diapositiva 11</vt:lpstr>
      <vt:lpstr>Paralelismo entre Daniel 8 y 11</vt:lpstr>
      <vt:lpstr>Similitudes</vt:lpstr>
      <vt:lpstr>Similitudes</vt:lpstr>
      <vt:lpstr>Son el mismo poder</vt:lpstr>
      <vt:lpstr>Diapositiva 16</vt:lpstr>
      <vt:lpstr>Un significado espiritual</vt:lpstr>
      <vt:lpstr>a. Por la estructura literaria</vt:lpstr>
      <vt:lpstr>Diapositiva 19</vt:lpstr>
      <vt:lpstr>Diapositiva 20</vt:lpstr>
      <vt:lpstr>b. Por el simbolismo “norte-sur”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Un significado histórico</vt:lpstr>
      <vt:lpstr>a. El conflicto entre el norte y el sur</vt:lpstr>
      <vt:lpstr>Diapositiva 32</vt:lpstr>
      <vt:lpstr>b. La alianza entre el norte y el sur</vt:lpstr>
      <vt:lpstr>c. El conflicto entre el norte y el pueblo de Dios</vt:lpstr>
      <vt:lpstr>Diapositiva 35</vt:lpstr>
      <vt:lpstr>1. Un ataque del sur contra el norte</vt:lpstr>
      <vt:lpstr>Diapositiva 37</vt:lpstr>
      <vt:lpstr>2. Una segunda ofensiva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SECRETOS DE DANIEL Tema 11</dc:title>
  <dc:creator>rudy mendez</dc:creator>
  <cp:lastModifiedBy>rudy mendez</cp:lastModifiedBy>
  <cp:revision>23</cp:revision>
  <dcterms:created xsi:type="dcterms:W3CDTF">2008-05-15T17:03:09Z</dcterms:created>
  <dcterms:modified xsi:type="dcterms:W3CDTF">2009-01-23T18:48:47Z</dcterms:modified>
</cp:coreProperties>
</file>